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media/image1.jpeg" ContentType="image/jpeg"/>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69" name="Shape 269"/>
          <p:cNvSpPr/>
          <p:nvPr>
            <p:ph type="sldImg"/>
          </p:nvPr>
        </p:nvSpPr>
        <p:spPr>
          <a:xfrm>
            <a:off x="1143000" y="685800"/>
            <a:ext cx="4572000" cy="3429000"/>
          </a:xfrm>
          <a:prstGeom prst="rect">
            <a:avLst/>
          </a:prstGeom>
        </p:spPr>
        <p:txBody>
          <a:bodyPr/>
          <a:lstStyle/>
          <a:p>
            <a:pPr/>
          </a:p>
        </p:txBody>
      </p:sp>
      <p:sp>
        <p:nvSpPr>
          <p:cNvPr id="270" name="Shape 27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Shape 280"/>
          <p:cNvSpPr/>
          <p:nvPr>
            <p:ph type="sldImg"/>
          </p:nvPr>
        </p:nvSpPr>
        <p:spPr>
          <a:prstGeom prst="rect">
            <a:avLst/>
          </a:prstGeom>
        </p:spPr>
        <p:txBody>
          <a:bodyPr/>
          <a:lstStyle/>
          <a:p>
            <a:pPr/>
          </a:p>
        </p:txBody>
      </p:sp>
      <p:sp>
        <p:nvSpPr>
          <p:cNvPr id="281" name="Shape 281"/>
          <p:cNvSpPr/>
          <p:nvPr>
            <p:ph type="body" sz="quarter" idx="1"/>
          </p:nvPr>
        </p:nvSpPr>
        <p:spPr>
          <a:prstGeom prst="rect">
            <a:avLst/>
          </a:prstGeom>
        </p:spPr>
        <p:txBody>
          <a:bodyPr/>
          <a:lstStyle/>
          <a:p>
            <a:pPr/>
            <a:r>
              <a:t>Hey everyone, I am Frank Elavsky, a PhD student and researcher at Carnegie Mellon University. I research, engineer, design, and contribute to standards at the intersection of accessibility and visualization.</a:t>
            </a:r>
          </a:p>
          <a:p>
            <a:pPr/>
          </a:p>
          <a:p>
            <a:pPr/>
            <a:r>
              <a:t>So, I do work with practitioners a lot. And by practitioner here I mean someone who is not a student and not an academic researcher. These are people who do a specific kind of work in a specific area. For me, these are primarily data visualization and data science practitioners. And in my research, I think about people building and making visualizations all day long. The heart of what I do is about changing the behaviors and outcomes in the ways people build interactive data science systems, tools, applications, products, and services. I believe in this fundamental right that everyone should have: access to data. And also access to understanding the insights we produce from data. And people with disabilities have been excluded from this right. We communicate pandemics with charts and graphs, as well as the state of our elections. Personal informatics from health to finance rely on data visualizations. These artifacts are ubiquitous, virtually everywhere. I want these visualizations, and more importantly the information and decision-making that they enable, to be available for people with disabilities.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5" name="Shape 375"/>
          <p:cNvSpPr/>
          <p:nvPr>
            <p:ph type="sldImg"/>
          </p:nvPr>
        </p:nvSpPr>
        <p:spPr>
          <a:prstGeom prst="rect">
            <a:avLst/>
          </a:prstGeom>
        </p:spPr>
        <p:txBody>
          <a:bodyPr/>
          <a:lstStyle/>
          <a:p>
            <a:pPr/>
          </a:p>
        </p:txBody>
      </p:sp>
      <p:sp>
        <p:nvSpPr>
          <p:cNvPr id="376" name="Shape 376"/>
          <p:cNvSpPr/>
          <p:nvPr>
            <p:ph type="body" sz="quarter" idx="1"/>
          </p:nvPr>
        </p:nvSpPr>
        <p:spPr>
          <a:prstGeom prst="rect">
            <a:avLst/>
          </a:prstGeom>
        </p:spPr>
        <p:txBody>
          <a:bodyPr/>
          <a:lstStyle>
            <a:lvl1pPr marL="228600" defTabSz="914400">
              <a:lnSpc>
                <a:spcPct val="117999"/>
              </a:lnSpc>
            </a:lvl1pPr>
          </a:lstStyle>
          <a:p>
            <a:pPr/>
            <a:r>
              <a:t>But many of these things I’ve listed could also be barriers for different people. These textures in particular, I love to point out, are a bit overwhelming for me personally. This creates a sort of clutter that is hard for me to look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2" name="Shape 382"/>
          <p:cNvSpPr/>
          <p:nvPr>
            <p:ph type="sldImg"/>
          </p:nvPr>
        </p:nvSpPr>
        <p:spPr>
          <a:prstGeom prst="rect">
            <a:avLst/>
          </a:prstGeom>
        </p:spPr>
        <p:txBody>
          <a:bodyPr/>
          <a:lstStyle/>
          <a:p>
            <a:pPr/>
          </a:p>
        </p:txBody>
      </p:sp>
      <p:sp>
        <p:nvSpPr>
          <p:cNvPr id="383" name="Shape 383"/>
          <p:cNvSpPr/>
          <p:nvPr>
            <p:ph type="body" sz="quarter" idx="1"/>
          </p:nvPr>
        </p:nvSpPr>
        <p:spPr>
          <a:prstGeom prst="rect">
            <a:avLst/>
          </a:prstGeom>
        </p:spPr>
        <p:txBody>
          <a:bodyPr/>
          <a:lstStyle/>
          <a:p>
            <a:pPr marL="228600" defTabSz="914400">
              <a:lnSpc>
                <a:spcPct val="117999"/>
              </a:lnSpc>
            </a:pPr>
            <a:r>
              <a:t>What I’m interested in right now from a research perspective are how practitioners can build systems that allow end users to control the designs of systems they use regularly, like in work settings. Can we build malleable systems with a few guardrails in place?</a:t>
            </a:r>
          </a:p>
          <a:p>
            <a:pPr marL="228600" defTabSz="914400">
              <a:lnSpc>
                <a:spcPct val="117999"/>
              </a:lnSpc>
            </a:pPr>
          </a:p>
          <a:p>
            <a:pPr marL="228600" defTabSz="914400">
              <a:lnSpc>
                <a:spcPct val="117999"/>
              </a:lnSpc>
            </a:pPr>
            <a:r>
              <a:t>I’ve got a paper on this concept (under review) I’m calling </a:t>
            </a:r>
            <a:r>
              <a:rPr i="1"/>
              <a:t>Softerware</a:t>
            </a:r>
            <a:r>
              <a:t>. And I’ll be giving a talk later today on this too (come check us out at 2:20pm).</a:t>
            </a:r>
          </a:p>
          <a:p>
            <a:pPr marL="228600" defTabSz="914400">
              <a:lnSpc>
                <a:spcPct val="117999"/>
              </a:lnSpc>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6" name="Shape 396"/>
          <p:cNvSpPr/>
          <p:nvPr>
            <p:ph type="sldImg"/>
          </p:nvPr>
        </p:nvSpPr>
        <p:spPr>
          <a:prstGeom prst="rect">
            <a:avLst/>
          </a:prstGeom>
        </p:spPr>
        <p:txBody>
          <a:bodyPr/>
          <a:lstStyle/>
          <a:p>
            <a:pPr/>
          </a:p>
        </p:txBody>
      </p:sp>
      <p:sp>
        <p:nvSpPr>
          <p:cNvPr id="397" name="Shape 397"/>
          <p:cNvSpPr/>
          <p:nvPr>
            <p:ph type="body" sz="quarter" idx="1"/>
          </p:nvPr>
        </p:nvSpPr>
        <p:spPr>
          <a:prstGeom prst="rect">
            <a:avLst/>
          </a:prstGeom>
        </p:spPr>
        <p:txBody>
          <a:bodyPr/>
          <a:lstStyle/>
          <a:p>
            <a:pPr/>
            <a:r>
              <a:t>And that’s what I’ve been up to!</a:t>
            </a:r>
          </a:p>
          <a:p>
            <a:pPr/>
          </a:p>
          <a:p>
            <a:pPr/>
            <a:r>
              <a:t>Of course, I look forward to our discussion today but I also want to encourage any of you to reach out to me if you want to work together, discuss your challenges, or even embark on a research collaboration together. I’m a consultant but also a researcher and I’m especially interested in ways to fuel my work that doesn’t rely so heavily on federal grants, as I’m sure some of you could imagine. So shoot me an email, I’d love to hear what you’re up to more in detail.</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Shape 289"/>
          <p:cNvSpPr/>
          <p:nvPr>
            <p:ph type="sldImg"/>
          </p:nvPr>
        </p:nvSpPr>
        <p:spPr>
          <a:prstGeom prst="rect">
            <a:avLst/>
          </a:prstGeom>
        </p:spPr>
        <p:txBody>
          <a:bodyPr/>
          <a:lstStyle/>
          <a:p>
            <a:pPr/>
          </a:p>
        </p:txBody>
      </p:sp>
      <p:sp>
        <p:nvSpPr>
          <p:cNvPr id="290" name="Shape 290"/>
          <p:cNvSpPr/>
          <p:nvPr>
            <p:ph type="body" sz="quarter" idx="1"/>
          </p:nvPr>
        </p:nvSpPr>
        <p:spPr>
          <a:prstGeom prst="rect">
            <a:avLst/>
          </a:prstGeom>
        </p:spPr>
        <p:txBody>
          <a:bodyPr/>
          <a:lstStyle/>
          <a:p>
            <a:pPr/>
            <a:r>
              <a:t>Most of my work, even before my PhD was focused on supporting practitioners. I of course have spent my phd focusing on this idea of “tool-making” as an intervention. My past career, before I started as a researcher, was also supporting others by making them tools. I’ve been a tool-maker for nearly a decade now.</a:t>
            </a:r>
          </a:p>
          <a:p>
            <a:pPr/>
          </a:p>
          <a:p>
            <a:pPr/>
            <a:r>
              <a:t>I did a decent amount of work supporting policy analysts, folks at the DOJ/FBI, as well as social scientists, lawyers, and others.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Shape 301"/>
          <p:cNvSpPr/>
          <p:nvPr>
            <p:ph type="sldImg"/>
          </p:nvPr>
        </p:nvSpPr>
        <p:spPr>
          <a:prstGeom prst="rect">
            <a:avLst/>
          </a:prstGeom>
        </p:spPr>
        <p:txBody>
          <a:bodyPr/>
          <a:lstStyle/>
          <a:p>
            <a:pPr/>
          </a:p>
        </p:txBody>
      </p:sp>
      <p:sp>
        <p:nvSpPr>
          <p:cNvPr id="302" name="Shape 302"/>
          <p:cNvSpPr/>
          <p:nvPr>
            <p:ph type="body" sz="quarter" idx="1"/>
          </p:nvPr>
        </p:nvSpPr>
        <p:spPr>
          <a:prstGeom prst="rect">
            <a:avLst/>
          </a:prstGeom>
        </p:spPr>
        <p:txBody>
          <a:bodyPr/>
          <a:lstStyle/>
          <a:p>
            <a:pPr/>
            <a:r>
              <a:t>I also helped folks in physics, like this second graphic here is the Nobel Prize Winner giving the Nobel Lecture in Physics in 2017 and he is using my data visualization in his talk. That’s my chart! I’m unreferenced (it just says “credit LIGO” which is the group we worked with), but I still love to point that out.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Shape 316"/>
          <p:cNvSpPr/>
          <p:nvPr>
            <p:ph type="sldImg"/>
          </p:nvPr>
        </p:nvSpPr>
        <p:spPr>
          <a:prstGeom prst="rect">
            <a:avLst/>
          </a:prstGeom>
        </p:spPr>
        <p:txBody>
          <a:bodyPr/>
          <a:lstStyle/>
          <a:p>
            <a:pPr/>
          </a:p>
        </p:txBody>
      </p:sp>
      <p:sp>
        <p:nvSpPr>
          <p:cNvPr id="317" name="Shape 317"/>
          <p:cNvSpPr/>
          <p:nvPr>
            <p:ph type="body" sz="quarter" idx="1"/>
          </p:nvPr>
        </p:nvSpPr>
        <p:spPr>
          <a:prstGeom prst="rect">
            <a:avLst/>
          </a:prstGeom>
        </p:spPr>
        <p:txBody>
          <a:bodyPr/>
          <a:lstStyle/>
          <a:p>
            <a:pPr/>
            <a:r>
              <a:t> And of course, I supported analyst-engineers and professional builders, makers, and designers of corporate tools and products as well.</a:t>
            </a:r>
          </a:p>
          <a:p>
            <a:pPr/>
          </a:p>
          <a:p>
            <a:pPr/>
            <a:r>
              <a:t>But this last role was interesting and different than my prior work. I wasn’t just trying to enable people to continue doing what they were already doing (science, analysis, etc). But at Visa, where we built this charting library on the right, I wanted my users (who were developers and designers) to make more accessible data visualizations. That is something that they weren’t doing already. And this turned out to be such a hard problem, that I left to pursue a PhD in this. How the heck do you get people to do things they don’t know how to do and might not even want to do?</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Shape 334"/>
          <p:cNvSpPr/>
          <p:nvPr>
            <p:ph type="sldImg"/>
          </p:nvPr>
        </p:nvSpPr>
        <p:spPr>
          <a:prstGeom prst="rect">
            <a:avLst/>
          </a:prstGeom>
        </p:spPr>
        <p:txBody>
          <a:bodyPr/>
          <a:lstStyle/>
          <a:p>
            <a:pPr/>
          </a:p>
        </p:txBody>
      </p:sp>
      <p:sp>
        <p:nvSpPr>
          <p:cNvPr id="335" name="Shape 335"/>
          <p:cNvSpPr/>
          <p:nvPr>
            <p:ph type="body" sz="quarter" idx="1"/>
          </p:nvPr>
        </p:nvSpPr>
        <p:spPr>
          <a:prstGeom prst="rect">
            <a:avLst/>
          </a:prstGeom>
        </p:spPr>
        <p:txBody>
          <a:bodyPr/>
          <a:lstStyle/>
          <a:p>
            <a:pPr/>
            <a:r>
              <a:t>So I have 2 major published projects so far in my PhD, Chartability and Data Navigator. Chartability is about catching barriers. It’s essentially a list of 50 heuristics, with tools and methods, that practitioners can use to find accessibility barriers in their own work. I made Chartability because certain types of work, like data visualization, isn’t easily covered by WCAG and other accessibility standards. Chartability took all that it could from standards and synthesized those guidelines and tests for visualization and then we filled the rest of the gaps with research and community practices.</a:t>
            </a:r>
          </a:p>
          <a:p>
            <a:pPr/>
          </a:p>
          <a:p>
            <a:pPr/>
            <a:r>
              <a:t>Data Navigator is my ideal tool for solving some of the hardest problems involved in making data visualizations and interactive data systems more accessible. You can have any graphic, rendered in any way, and use Data Navigator to design a rich experience for folks who use assistive technologies, like screen readers or keyboard-based tech too.</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7" name="Shape 347"/>
          <p:cNvSpPr/>
          <p:nvPr>
            <p:ph type="sldImg"/>
          </p:nvPr>
        </p:nvSpPr>
        <p:spPr>
          <a:prstGeom prst="rect">
            <a:avLst/>
          </a:prstGeom>
        </p:spPr>
        <p:txBody>
          <a:bodyPr/>
          <a:lstStyle/>
          <a:p>
            <a:pPr/>
          </a:p>
        </p:txBody>
      </p:sp>
      <p:sp>
        <p:nvSpPr>
          <p:cNvPr id="348" name="Shape 348"/>
          <p:cNvSpPr/>
          <p:nvPr>
            <p:ph type="body" sz="quarter" idx="1"/>
          </p:nvPr>
        </p:nvSpPr>
        <p:spPr>
          <a:prstGeom prst="rect">
            <a:avLst/>
          </a:prstGeom>
        </p:spPr>
        <p:txBody>
          <a:bodyPr/>
          <a:lstStyle/>
          <a:p>
            <a:pPr marL="228600" defTabSz="914400">
              <a:lnSpc>
                <a:spcPct val="117999"/>
              </a:lnSpc>
            </a:pPr>
            <a:r>
              <a:t>Chartability is the subject of most of my 65 or so talks, workshops, and guest lectures that I’ve given in the past 4 years. I use it professionally to audit stuff because I still do consulting work at times, but it also helps me teach folks basic skills.</a:t>
            </a:r>
          </a:p>
          <a:p>
            <a:pPr marL="228600" defTabSz="914400">
              <a:lnSpc>
                <a:spcPct val="117999"/>
              </a:lnSpc>
            </a:pPr>
          </a:p>
          <a:p>
            <a:pPr marL="228600" defTabSz="914400">
              <a:lnSpc>
                <a:spcPct val="117999"/>
              </a:lnSpc>
            </a:pPr>
            <a:r>
              <a:t>Shown on the screen here is a map of the US 2020 presidential election by the folks at CNN. This is an online interactive. And in a longer workshop session, I walk folks through a live audit of this where we catch nearly 1000 accessibility barriers using Chartability.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 name="Shape 358"/>
          <p:cNvSpPr/>
          <p:nvPr>
            <p:ph type="sldImg"/>
          </p:nvPr>
        </p:nvSpPr>
        <p:spPr>
          <a:prstGeom prst="rect">
            <a:avLst/>
          </a:prstGeom>
        </p:spPr>
        <p:txBody>
          <a:bodyPr/>
          <a:lstStyle/>
          <a:p>
            <a:pPr/>
          </a:p>
        </p:txBody>
      </p:sp>
      <p:sp>
        <p:nvSpPr>
          <p:cNvPr id="359" name="Shape 359"/>
          <p:cNvSpPr/>
          <p:nvPr>
            <p:ph type="body" sz="quarter" idx="1"/>
          </p:nvPr>
        </p:nvSpPr>
        <p:spPr>
          <a:prstGeom prst="rect">
            <a:avLst/>
          </a:prstGeom>
        </p:spPr>
        <p:txBody>
          <a:bodyPr/>
          <a:lstStyle>
            <a:lvl1pPr marL="228600" defTabSz="914400">
              <a:lnSpc>
                <a:spcPct val="117999"/>
              </a:lnSpc>
            </a:lvl1pPr>
          </a:lstStyle>
          <a:p>
            <a:pPr/>
            <a:r>
              <a:t>And Data Navigator is a project I am really excited about. I’m currently collaborating with a big data visualization library used in python called Bokeh, it gets about 4 million downloads per month and is just completely inaccessible. And I’m also working with folks at Adobe on making their open source charting library more accessible too.</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3" name="Shape 363"/>
          <p:cNvSpPr/>
          <p:nvPr>
            <p:ph type="sldImg"/>
          </p:nvPr>
        </p:nvSpPr>
        <p:spPr>
          <a:prstGeom prst="rect">
            <a:avLst/>
          </a:prstGeom>
        </p:spPr>
        <p:txBody>
          <a:bodyPr/>
          <a:lstStyle/>
          <a:p>
            <a:pPr/>
          </a:p>
        </p:txBody>
      </p:sp>
      <p:sp>
        <p:nvSpPr>
          <p:cNvPr id="364" name="Shape 364"/>
          <p:cNvSpPr/>
          <p:nvPr>
            <p:ph type="body" sz="quarter" idx="1"/>
          </p:nvPr>
        </p:nvSpPr>
        <p:spPr>
          <a:prstGeom prst="rect">
            <a:avLst/>
          </a:prstGeom>
        </p:spPr>
        <p:txBody>
          <a:bodyPr/>
          <a:lstStyle>
            <a:lvl1pPr indent="228600"/>
          </a:lstStyle>
          <a:p>
            <a:pPr/>
            <a:r>
              <a:t>But in this process, teaching and working alongside practitioners, a common question from audience members or a common barrier for designers and developers kept bubbling to the surface: Access friction. Access friction is when accessibility for one person or group of people might become a barrier for others.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9" name="Shape 369"/>
          <p:cNvSpPr/>
          <p:nvPr>
            <p:ph type="sldImg"/>
          </p:nvPr>
        </p:nvSpPr>
        <p:spPr>
          <a:prstGeom prst="rect">
            <a:avLst/>
          </a:prstGeom>
        </p:spPr>
        <p:txBody>
          <a:bodyPr/>
          <a:lstStyle/>
          <a:p>
            <a:pPr/>
          </a:p>
        </p:txBody>
      </p:sp>
      <p:sp>
        <p:nvSpPr>
          <p:cNvPr id="370" name="Shape 370"/>
          <p:cNvSpPr/>
          <p:nvPr>
            <p:ph type="body" sz="quarter" idx="1"/>
          </p:nvPr>
        </p:nvSpPr>
        <p:spPr>
          <a:prstGeom prst="rect">
            <a:avLst/>
          </a:prstGeom>
        </p:spPr>
        <p:txBody>
          <a:bodyPr/>
          <a:lstStyle>
            <a:lvl1pPr marL="228600" defTabSz="914400">
              <a:lnSpc>
                <a:spcPct val="117999"/>
              </a:lnSpc>
            </a:lvl1pPr>
          </a:lstStyle>
          <a:p>
            <a:pPr/>
            <a:r>
              <a:t>For example, here is a visualization called a snaky diagram. Some things that might be accessible here could be the text hierarchy, strong contrast on the text labels, redundant encoding (that means unique color and texture combos), visual descriptions, as well as the alternative text (which isn’t shown here).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jpeg"/></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solidFill>
                  <a:srgbClr val="000000"/>
                </a:solidFill>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solidFill>
                  <a:srgbClr val="000000"/>
                </a:solidFill>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solidFill>
                  <a:srgbClr val="000000"/>
                </a:solidFill>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solidFill>
                  <a:srgbClr val="000000"/>
                </a:solidFill>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solidFill>
                  <a:srgbClr val="000000"/>
                </a:solidFill>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solidFill>
                  <a:srgbClr val="000000"/>
                </a:solidFill>
              </a:defRPr>
            </a:lvl1pPr>
            <a:lvl2pPr marL="0" indent="457200" algn="ctr">
              <a:lnSpc>
                <a:spcPct val="80000"/>
              </a:lnSpc>
              <a:spcBef>
                <a:spcPts val="0"/>
              </a:spcBef>
              <a:buSzTx/>
              <a:buNone/>
              <a:defRPr b="1" spc="-250" sz="25000">
                <a:solidFill>
                  <a:srgbClr val="000000"/>
                </a:solidFill>
              </a:defRPr>
            </a:lvl2pPr>
            <a:lvl3pPr marL="0" indent="914400" algn="ctr">
              <a:lnSpc>
                <a:spcPct val="80000"/>
              </a:lnSpc>
              <a:spcBef>
                <a:spcPts val="0"/>
              </a:spcBef>
              <a:buSzTx/>
              <a:buNone/>
              <a:defRPr b="1" spc="-250" sz="25000">
                <a:solidFill>
                  <a:srgbClr val="000000"/>
                </a:solidFill>
              </a:defRPr>
            </a:lvl3pPr>
            <a:lvl4pPr marL="0" indent="1371600" algn="ctr">
              <a:lnSpc>
                <a:spcPct val="80000"/>
              </a:lnSpc>
              <a:spcBef>
                <a:spcPts val="0"/>
              </a:spcBef>
              <a:buSzTx/>
              <a:buNone/>
              <a:defRPr b="1" spc="-250" sz="25000">
                <a:solidFill>
                  <a:srgbClr val="000000"/>
                </a:solidFill>
              </a:defRPr>
            </a:lvl4pPr>
            <a:lvl5pPr marL="0" indent="1828800" algn="ctr">
              <a:lnSpc>
                <a:spcPct val="80000"/>
              </a:lnSpc>
              <a:spcBef>
                <a:spcPts val="0"/>
              </a:spcBef>
              <a:buSzTx/>
              <a:buNone/>
              <a:defRPr b="1" spc="-250" sz="25000">
                <a:solidFill>
                  <a:srgbClr val="000000"/>
                </a:solidFill>
              </a:defRPr>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0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Bowl of salad with fried rice, boiled eggs, and chopsticks"/>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Bowl with salmon cakes, salad, and hummus "/>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Bowl of pappardelle pasta with parsley butter, roasted hazelnuts, and shaved parmesan chees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bowl of salad with fried rice, boiled eggs, and chopsticks"/>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149" name="Title Text"/>
          <p:cNvSpPr txBox="1"/>
          <p:nvPr>
            <p:ph type="title"/>
          </p:nvPr>
        </p:nvSpPr>
        <p:spPr>
          <a:xfrm>
            <a:off x="1206500" y="1079500"/>
            <a:ext cx="21971000" cy="1433164"/>
          </a:xfrm>
          <a:prstGeom prst="rect">
            <a:avLst/>
          </a:prstGeom>
        </p:spPr>
        <p:txBody>
          <a:bodyPr/>
          <a:lstStyle>
            <a:lvl1pPr defTabSz="914400">
              <a:defRPr b="0" spc="0"/>
            </a:lvl1pPr>
          </a:lstStyle>
          <a:p>
            <a:pPr/>
            <a:r>
              <a:t>Title Text</a:t>
            </a:r>
          </a:p>
        </p:txBody>
      </p:sp>
      <p:sp>
        <p:nvSpPr>
          <p:cNvPr id="150" name="Body Level One…"/>
          <p:cNvSpPr txBox="1"/>
          <p:nvPr>
            <p:ph type="body" sz="quarter" idx="1"/>
          </p:nvPr>
        </p:nvSpPr>
        <p:spPr>
          <a:xfrm>
            <a:off x="1206500" y="2372961"/>
            <a:ext cx="21971000" cy="934781"/>
          </a:xfrm>
          <a:prstGeom prst="rect">
            <a:avLst/>
          </a:prstGeom>
        </p:spPr>
        <p:txBody>
          <a:bodyPr lIns="45699" tIns="45699" rIns="45699" bIns="45699"/>
          <a:lstStyle>
            <a:lvl1pPr marL="228600" indent="0" defTabSz="914400">
              <a:lnSpc>
                <a:spcPct val="100000"/>
              </a:lnSpc>
              <a:spcBef>
                <a:spcPts val="0"/>
              </a:spcBef>
              <a:buSzTx/>
              <a:buNone/>
              <a:defRPr sz="5500">
                <a:solidFill>
                  <a:srgbClr val="000000"/>
                </a:solidFill>
              </a:defRPr>
            </a:lvl1pPr>
            <a:lvl2pPr marL="228600" indent="457200" defTabSz="914400">
              <a:lnSpc>
                <a:spcPct val="100000"/>
              </a:lnSpc>
              <a:spcBef>
                <a:spcPts val="0"/>
              </a:spcBef>
              <a:buSzTx/>
              <a:buNone/>
              <a:defRPr sz="5500">
                <a:solidFill>
                  <a:srgbClr val="000000"/>
                </a:solidFill>
              </a:defRPr>
            </a:lvl2pPr>
            <a:lvl3pPr marL="228600" indent="914400" defTabSz="914400">
              <a:lnSpc>
                <a:spcPct val="100000"/>
              </a:lnSpc>
              <a:spcBef>
                <a:spcPts val="0"/>
              </a:spcBef>
              <a:buSzTx/>
              <a:buNone/>
              <a:defRPr sz="5500">
                <a:solidFill>
                  <a:srgbClr val="000000"/>
                </a:solidFill>
              </a:defRPr>
            </a:lvl3pPr>
            <a:lvl4pPr marL="228600" indent="1371600" defTabSz="914400">
              <a:lnSpc>
                <a:spcPct val="100000"/>
              </a:lnSpc>
              <a:spcBef>
                <a:spcPts val="0"/>
              </a:spcBef>
              <a:buSzTx/>
              <a:buNone/>
              <a:defRPr sz="5500">
                <a:solidFill>
                  <a:srgbClr val="000000"/>
                </a:solidFill>
              </a:defRPr>
            </a:lvl4pPr>
            <a:lvl5pPr marL="228600" indent="1828800" defTabSz="914400">
              <a:lnSpc>
                <a:spcPct val="100000"/>
              </a:lnSpc>
              <a:spcBef>
                <a:spcPts val="0"/>
              </a:spcBef>
              <a:buSzTx/>
              <a:buNone/>
              <a:defRPr sz="5500">
                <a:solidFill>
                  <a:srgbClr val="000000"/>
                </a:solidFill>
              </a:defRPr>
            </a:lvl5pPr>
          </a:lstStyle>
          <a:p>
            <a:pPr/>
            <a:r>
              <a:t>Body Level One</a:t>
            </a:r>
          </a:p>
          <a:p>
            <a:pPr lvl="1"/>
            <a:r>
              <a:t>Body Level Two</a:t>
            </a:r>
          </a:p>
          <a:p>
            <a:pPr lvl="2"/>
            <a:r>
              <a:t>Body Level Three</a:t>
            </a:r>
          </a:p>
          <a:p>
            <a:pPr lvl="3"/>
            <a:r>
              <a:t>Body Level Four</a:t>
            </a:r>
          </a:p>
          <a:p>
            <a:pPr lvl="4"/>
            <a:r>
              <a:t>Body Level Five</a:t>
            </a:r>
          </a:p>
        </p:txBody>
      </p:sp>
      <p:sp>
        <p:nvSpPr>
          <p:cNvPr id="151" name="Google Shape;21;p10"/>
          <p:cNvSpPr txBox="1"/>
          <p:nvPr>
            <p:ph type="body" idx="21"/>
          </p:nvPr>
        </p:nvSpPr>
        <p:spPr>
          <a:xfrm>
            <a:off x="1206500" y="4248503"/>
            <a:ext cx="21971000" cy="8256014"/>
          </a:xfrm>
          <a:prstGeom prst="rect">
            <a:avLst/>
          </a:prstGeom>
        </p:spPr>
        <p:txBody>
          <a:bodyPr/>
          <a:lstStyle/>
          <a:p>
            <a:pPr marL="228600" indent="0" defTabSz="914400">
              <a:lnSpc>
                <a:spcPct val="100000"/>
              </a:lnSpc>
              <a:spcBef>
                <a:spcPts val="1800"/>
              </a:spcBef>
              <a:buSzTx/>
              <a:buNone/>
              <a:defRPr>
                <a:solidFill>
                  <a:srgbClr val="000000"/>
                </a:solidFill>
              </a:defRPr>
            </a:pPr>
          </a:p>
        </p:txBody>
      </p:sp>
      <p:sp>
        <p:nvSpPr>
          <p:cNvPr id="152" name="Slide Number"/>
          <p:cNvSpPr txBox="1"/>
          <p:nvPr>
            <p:ph type="sldNum" sz="quarter" idx="2"/>
          </p:nvPr>
        </p:nvSpPr>
        <p:spPr>
          <a:xfrm>
            <a:off x="23495000" y="13080999"/>
            <a:ext cx="368504" cy="374600"/>
          </a:xfrm>
          <a:prstGeom prst="rect">
            <a:avLst/>
          </a:prstGeom>
        </p:spPr>
        <p:txBody>
          <a:bodyPr/>
          <a:lstStyle>
            <a:lvl1pPr defTabSz="914400">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_2">
    <p:spTree>
      <p:nvGrpSpPr>
        <p:cNvPr id="1" name=""/>
        <p:cNvGrpSpPr/>
        <p:nvPr/>
      </p:nvGrpSpPr>
      <p:grpSpPr>
        <a:xfrm>
          <a:off x="0" y="0"/>
          <a:ext cx="0" cy="0"/>
          <a:chOff x="0" y="0"/>
          <a:chExt cx="0" cy="0"/>
        </a:xfrm>
      </p:grpSpPr>
      <p:sp>
        <p:nvSpPr>
          <p:cNvPr id="159" name="Title Text"/>
          <p:cNvSpPr txBox="1"/>
          <p:nvPr>
            <p:ph type="title"/>
          </p:nvPr>
        </p:nvSpPr>
        <p:spPr>
          <a:xfrm>
            <a:off x="831200" y="1186732"/>
            <a:ext cx="22721700" cy="1527301"/>
          </a:xfrm>
          <a:prstGeom prst="rect">
            <a:avLst/>
          </a:prstGeom>
        </p:spPr>
        <p:txBody>
          <a:bodyPr/>
          <a:lstStyle>
            <a:lvl1pPr defTabSz="914400">
              <a:defRPr b="0" spc="0"/>
            </a:lvl1pPr>
          </a:lstStyle>
          <a:p>
            <a:pPr/>
            <a:r>
              <a:t>Title Text</a:t>
            </a:r>
          </a:p>
        </p:txBody>
      </p:sp>
      <p:sp>
        <p:nvSpPr>
          <p:cNvPr id="160" name="Body Level One…"/>
          <p:cNvSpPr txBox="1"/>
          <p:nvPr>
            <p:ph type="body" idx="1"/>
          </p:nvPr>
        </p:nvSpPr>
        <p:spPr>
          <a:xfrm>
            <a:off x="831200" y="3073267"/>
            <a:ext cx="22721700" cy="9110400"/>
          </a:xfrm>
          <a:prstGeom prst="rect">
            <a:avLst/>
          </a:prstGeom>
        </p:spPr>
        <p:txBody>
          <a:bodyPr/>
          <a:lstStyle>
            <a:lvl1pPr marL="228600" indent="0" defTabSz="914400">
              <a:lnSpc>
                <a:spcPct val="100000"/>
              </a:lnSpc>
              <a:spcBef>
                <a:spcPts val="1800"/>
              </a:spcBef>
              <a:buSzTx/>
              <a:buNone/>
              <a:defRPr>
                <a:solidFill>
                  <a:srgbClr val="000000"/>
                </a:solidFill>
              </a:defRPr>
            </a:lvl1pPr>
            <a:lvl2pPr marL="228600" indent="457200" defTabSz="914400">
              <a:lnSpc>
                <a:spcPct val="100000"/>
              </a:lnSpc>
              <a:spcBef>
                <a:spcPts val="1800"/>
              </a:spcBef>
              <a:buSzTx/>
              <a:buNone/>
              <a:defRPr>
                <a:solidFill>
                  <a:srgbClr val="000000"/>
                </a:solidFill>
              </a:defRPr>
            </a:lvl2pPr>
            <a:lvl3pPr marL="228600" indent="914400" defTabSz="914400">
              <a:lnSpc>
                <a:spcPct val="100000"/>
              </a:lnSpc>
              <a:spcBef>
                <a:spcPts val="1800"/>
              </a:spcBef>
              <a:buSzTx/>
              <a:buNone/>
              <a:defRPr>
                <a:solidFill>
                  <a:srgbClr val="000000"/>
                </a:solidFill>
              </a:defRPr>
            </a:lvl3pPr>
            <a:lvl4pPr marL="228600" indent="1371600" defTabSz="914400">
              <a:lnSpc>
                <a:spcPct val="100000"/>
              </a:lnSpc>
              <a:spcBef>
                <a:spcPts val="1800"/>
              </a:spcBef>
              <a:buSzTx/>
              <a:buNone/>
              <a:defRPr>
                <a:solidFill>
                  <a:srgbClr val="000000"/>
                </a:solidFill>
              </a:defRPr>
            </a:lvl4pPr>
            <a:lvl5pPr marL="228600" indent="1828800" defTabSz="914400">
              <a:lnSpc>
                <a:spcPct val="100000"/>
              </a:lnSpc>
              <a:spcBef>
                <a:spcPts val="1800"/>
              </a:spcBef>
              <a:buSzTx/>
              <a:buNone/>
              <a:defRPr>
                <a:solidFill>
                  <a:srgbClr val="000000"/>
                </a:solidFill>
              </a:defRPr>
            </a:lvl5pPr>
          </a:lstStyle>
          <a:p>
            <a:pPr/>
            <a:r>
              <a:t>Body Level One</a:t>
            </a:r>
          </a:p>
          <a:p>
            <a:pPr lvl="1"/>
            <a:r>
              <a:t>Body Level Two</a:t>
            </a:r>
          </a:p>
          <a:p>
            <a:pPr lvl="2"/>
            <a:r>
              <a:t>Body Level Three</a:t>
            </a:r>
          </a:p>
          <a:p>
            <a:pPr lvl="3"/>
            <a:r>
              <a:t>Body Level Four</a:t>
            </a:r>
          </a:p>
          <a:p>
            <a:pPr lvl="4"/>
            <a:r>
              <a:t>Body Level Five</a:t>
            </a:r>
          </a:p>
        </p:txBody>
      </p:sp>
      <p:sp>
        <p:nvSpPr>
          <p:cNvPr id="161" name="Slide Number"/>
          <p:cNvSpPr txBox="1"/>
          <p:nvPr>
            <p:ph type="sldNum" sz="quarter" idx="2"/>
          </p:nvPr>
        </p:nvSpPr>
        <p:spPr>
          <a:xfrm>
            <a:off x="23140520" y="12440445"/>
            <a:ext cx="368504" cy="374600"/>
          </a:xfrm>
          <a:prstGeom prst="rect">
            <a:avLst/>
          </a:prstGeom>
        </p:spPr>
        <p:txBody>
          <a:bodyPr/>
          <a:lstStyle>
            <a:lvl1pPr defTabSz="914400">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68" name="Title Text"/>
          <p:cNvSpPr txBox="1"/>
          <p:nvPr>
            <p:ph type="title"/>
          </p:nvPr>
        </p:nvSpPr>
        <p:spPr>
          <a:xfrm>
            <a:off x="1206500" y="1079500"/>
            <a:ext cx="21971000" cy="1435100"/>
          </a:xfrm>
          <a:prstGeom prst="rect">
            <a:avLst/>
          </a:prstGeom>
        </p:spPr>
        <p:txBody>
          <a:bodyPr/>
          <a:lstStyle>
            <a:lvl1pPr defTabSz="914400">
              <a:defRPr b="0" spc="0"/>
            </a:lvl1pPr>
          </a:lstStyle>
          <a:p>
            <a:pPr/>
            <a:r>
              <a:t>Title Text</a:t>
            </a:r>
          </a:p>
        </p:txBody>
      </p:sp>
      <p:sp>
        <p:nvSpPr>
          <p:cNvPr id="169" name="Body Level One…"/>
          <p:cNvSpPr txBox="1"/>
          <p:nvPr>
            <p:ph type="body" sz="quarter" idx="1"/>
          </p:nvPr>
        </p:nvSpPr>
        <p:spPr>
          <a:xfrm>
            <a:off x="1206500" y="2372961"/>
            <a:ext cx="21971000" cy="934781"/>
          </a:xfrm>
          <a:prstGeom prst="rect">
            <a:avLst/>
          </a:prstGeom>
        </p:spPr>
        <p:txBody>
          <a:bodyPr lIns="45699" tIns="45699" rIns="45699" bIns="45699"/>
          <a:lstStyle>
            <a:lvl1pPr marL="228600" indent="0" defTabSz="914400">
              <a:lnSpc>
                <a:spcPct val="100000"/>
              </a:lnSpc>
              <a:spcBef>
                <a:spcPts val="0"/>
              </a:spcBef>
              <a:buSzTx/>
              <a:buNone/>
              <a:defRPr sz="5500">
                <a:solidFill>
                  <a:srgbClr val="000000"/>
                </a:solidFill>
              </a:defRPr>
            </a:lvl1pPr>
            <a:lvl2pPr marL="228600" indent="457200" defTabSz="914400">
              <a:lnSpc>
                <a:spcPct val="100000"/>
              </a:lnSpc>
              <a:spcBef>
                <a:spcPts val="0"/>
              </a:spcBef>
              <a:buSzTx/>
              <a:buNone/>
              <a:defRPr sz="5500">
                <a:solidFill>
                  <a:srgbClr val="000000"/>
                </a:solidFill>
              </a:defRPr>
            </a:lvl2pPr>
            <a:lvl3pPr marL="228600" indent="914400" defTabSz="914400">
              <a:lnSpc>
                <a:spcPct val="100000"/>
              </a:lnSpc>
              <a:spcBef>
                <a:spcPts val="0"/>
              </a:spcBef>
              <a:buSzTx/>
              <a:buNone/>
              <a:defRPr sz="5500">
                <a:solidFill>
                  <a:srgbClr val="000000"/>
                </a:solidFill>
              </a:defRPr>
            </a:lvl3pPr>
            <a:lvl4pPr marL="228600" indent="1371600" defTabSz="914400">
              <a:lnSpc>
                <a:spcPct val="100000"/>
              </a:lnSpc>
              <a:spcBef>
                <a:spcPts val="0"/>
              </a:spcBef>
              <a:buSzTx/>
              <a:buNone/>
              <a:defRPr sz="5500">
                <a:solidFill>
                  <a:srgbClr val="000000"/>
                </a:solidFill>
              </a:defRPr>
            </a:lvl4pPr>
            <a:lvl5pPr marL="228600" indent="1828800" defTabSz="914400">
              <a:lnSpc>
                <a:spcPct val="100000"/>
              </a:lnSpc>
              <a:spcBef>
                <a:spcPts val="0"/>
              </a:spcBef>
              <a:buSzTx/>
              <a:buNone/>
              <a:defRPr sz="5500">
                <a:solidFill>
                  <a:srgbClr val="000000"/>
                </a:solidFill>
              </a:defRPr>
            </a:lvl5pPr>
          </a:lstStyle>
          <a:p>
            <a:pPr/>
            <a:r>
              <a:t>Body Level One</a:t>
            </a:r>
          </a:p>
          <a:p>
            <a:pPr lvl="1"/>
            <a:r>
              <a:t>Body Level Two</a:t>
            </a:r>
          </a:p>
          <a:p>
            <a:pPr lvl="2"/>
            <a:r>
              <a:t>Body Level Three</a:t>
            </a:r>
          </a:p>
          <a:p>
            <a:pPr lvl="3"/>
            <a:r>
              <a:t>Body Level Four</a:t>
            </a:r>
          </a:p>
          <a:p>
            <a:pPr lvl="4"/>
            <a:r>
              <a:t>Body Level Five</a:t>
            </a:r>
          </a:p>
        </p:txBody>
      </p:sp>
      <p:sp>
        <p:nvSpPr>
          <p:cNvPr id="170" name="Google Shape;26;p11"/>
          <p:cNvSpPr txBox="1"/>
          <p:nvPr>
            <p:ph type="body" idx="21"/>
          </p:nvPr>
        </p:nvSpPr>
        <p:spPr>
          <a:xfrm>
            <a:off x="1206500" y="4248503"/>
            <a:ext cx="21971000" cy="8256014"/>
          </a:xfrm>
          <a:prstGeom prst="rect">
            <a:avLst/>
          </a:prstGeom>
        </p:spPr>
        <p:txBody>
          <a:bodyPr/>
          <a:lstStyle/>
          <a:p>
            <a:pPr marL="228600" indent="0" defTabSz="914400">
              <a:lnSpc>
                <a:spcPct val="100000"/>
              </a:lnSpc>
              <a:spcBef>
                <a:spcPts val="1800"/>
              </a:spcBef>
              <a:buSzTx/>
              <a:buNone/>
              <a:defRPr sz="5500">
                <a:solidFill>
                  <a:srgbClr val="000000"/>
                </a:solidFill>
              </a:defRPr>
            </a:pPr>
          </a:p>
        </p:txBody>
      </p:sp>
      <p:sp>
        <p:nvSpPr>
          <p:cNvPr id="171" name="Slide Number"/>
          <p:cNvSpPr txBox="1"/>
          <p:nvPr>
            <p:ph type="sldNum" sz="quarter" idx="2"/>
          </p:nvPr>
        </p:nvSpPr>
        <p:spPr>
          <a:xfrm>
            <a:off x="23495000" y="13080999"/>
            <a:ext cx="368504" cy="374600"/>
          </a:xfrm>
          <a:prstGeom prst="rect">
            <a:avLst/>
          </a:prstGeom>
        </p:spPr>
        <p:txBody>
          <a:bodyPr/>
          <a:lstStyle>
            <a:lvl1pPr defTabSz="914400">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Section">
    <p:spTree>
      <p:nvGrpSpPr>
        <p:cNvPr id="1" name=""/>
        <p:cNvGrpSpPr/>
        <p:nvPr/>
      </p:nvGrpSpPr>
      <p:grpSpPr>
        <a:xfrm>
          <a:off x="0" y="0"/>
          <a:ext cx="0" cy="0"/>
          <a:chOff x="0" y="0"/>
          <a:chExt cx="0" cy="0"/>
        </a:xfrm>
      </p:grpSpPr>
      <p:sp>
        <p:nvSpPr>
          <p:cNvPr id="178" name="Section Title"/>
          <p:cNvSpPr txBox="1"/>
          <p:nvPr>
            <p:ph type="title" hasCustomPrompt="1"/>
          </p:nvPr>
        </p:nvSpPr>
        <p:spPr>
          <a:xfrm>
            <a:off x="1206496" y="4533900"/>
            <a:ext cx="21971005" cy="4648200"/>
          </a:xfrm>
          <a:prstGeom prst="rect">
            <a:avLst/>
          </a:prstGeom>
        </p:spPr>
        <p:txBody>
          <a:bodyPr anchor="ctr"/>
          <a:lstStyle>
            <a:lvl1pPr defTabSz="914400">
              <a:defRPr b="0" spc="-232" sz="11600"/>
            </a:lvl1pPr>
          </a:lstStyle>
          <a:p>
            <a:pPr/>
            <a:r>
              <a:t>Section Title</a:t>
            </a:r>
          </a:p>
        </p:txBody>
      </p:sp>
      <p:sp>
        <p:nvSpPr>
          <p:cNvPr id="179" name="Slide Number"/>
          <p:cNvSpPr txBox="1"/>
          <p:nvPr>
            <p:ph type="sldNum" sz="quarter" idx="2"/>
          </p:nvPr>
        </p:nvSpPr>
        <p:spPr>
          <a:xfrm>
            <a:off x="12001499" y="13085233"/>
            <a:ext cx="368505" cy="374600"/>
          </a:xfrm>
          <a:prstGeom prst="rect">
            <a:avLst/>
          </a:prstGeom>
        </p:spPr>
        <p:txBody>
          <a:bodyPr/>
          <a:lstStyle>
            <a:lvl1pPr defTabSz="914400">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Avocados and limes"/>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Title &amp; Photo">
    <p:spTree>
      <p:nvGrpSpPr>
        <p:cNvPr id="1" name=""/>
        <p:cNvGrpSpPr/>
        <p:nvPr/>
      </p:nvGrpSpPr>
      <p:grpSpPr>
        <a:xfrm>
          <a:off x="0" y="0"/>
          <a:ext cx="0" cy="0"/>
          <a:chOff x="0" y="0"/>
          <a:chExt cx="0" cy="0"/>
        </a:xfrm>
      </p:grpSpPr>
      <p:sp>
        <p:nvSpPr>
          <p:cNvPr id="186"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187" name="Presentation Title"/>
          <p:cNvSpPr txBox="1"/>
          <p:nvPr>
            <p:ph type="title" hasCustomPrompt="1"/>
          </p:nvPr>
        </p:nvSpPr>
        <p:spPr>
          <a:xfrm>
            <a:off x="1206500" y="7124700"/>
            <a:ext cx="21971000" cy="4648200"/>
          </a:xfrm>
          <a:prstGeom prst="rect">
            <a:avLst/>
          </a:prstGeom>
        </p:spPr>
        <p:txBody>
          <a:bodyPr anchor="b"/>
          <a:lstStyle>
            <a:lvl1pPr defTabSz="914400">
              <a:defRPr b="0" spc="-232" sz="11600"/>
            </a:lvl1pPr>
          </a:lstStyle>
          <a:p>
            <a:pPr/>
            <a:r>
              <a:t>Presentation Title</a:t>
            </a:r>
          </a:p>
        </p:txBody>
      </p:sp>
      <p:sp>
        <p:nvSpPr>
          <p:cNvPr id="188" name="Body Level One…"/>
          <p:cNvSpPr txBox="1"/>
          <p:nvPr>
            <p:ph type="body" sz="quarter" idx="1" hasCustomPrompt="1"/>
          </p:nvPr>
        </p:nvSpPr>
        <p:spPr>
          <a:xfrm>
            <a:off x="1207690" y="1106137"/>
            <a:ext cx="21968621" cy="636980"/>
          </a:xfrm>
          <a:prstGeom prst="rect">
            <a:avLst/>
          </a:prstGeom>
        </p:spPr>
        <p:txBody>
          <a:bodyPr lIns="45718" tIns="45718" rIns="45718" bIns="45718"/>
          <a:lstStyle>
            <a:lvl1pPr marL="228600" indent="0" defTabSz="825500">
              <a:lnSpc>
                <a:spcPct val="100000"/>
              </a:lnSpc>
              <a:spcBef>
                <a:spcPts val="0"/>
              </a:spcBef>
              <a:buSzTx/>
              <a:buNone/>
              <a:defRPr sz="3600">
                <a:solidFill>
                  <a:srgbClr val="000000"/>
                </a:solidFill>
                <a:latin typeface="Arial"/>
                <a:ea typeface="Arial"/>
                <a:cs typeface="Arial"/>
                <a:sym typeface="Arial"/>
              </a:defRPr>
            </a:lvl1pPr>
            <a:lvl2pPr marL="228600" indent="457200" defTabSz="825500">
              <a:lnSpc>
                <a:spcPct val="100000"/>
              </a:lnSpc>
              <a:spcBef>
                <a:spcPts val="0"/>
              </a:spcBef>
              <a:buSzTx/>
              <a:buNone/>
              <a:defRPr sz="3600">
                <a:solidFill>
                  <a:srgbClr val="000000"/>
                </a:solidFill>
                <a:latin typeface="Arial"/>
                <a:ea typeface="Arial"/>
                <a:cs typeface="Arial"/>
                <a:sym typeface="Arial"/>
              </a:defRPr>
            </a:lvl2pPr>
            <a:lvl3pPr marL="228600" indent="914400" defTabSz="825500">
              <a:lnSpc>
                <a:spcPct val="100000"/>
              </a:lnSpc>
              <a:spcBef>
                <a:spcPts val="0"/>
              </a:spcBef>
              <a:buSzTx/>
              <a:buNone/>
              <a:defRPr sz="3600">
                <a:solidFill>
                  <a:srgbClr val="000000"/>
                </a:solidFill>
                <a:latin typeface="Arial"/>
                <a:ea typeface="Arial"/>
                <a:cs typeface="Arial"/>
                <a:sym typeface="Arial"/>
              </a:defRPr>
            </a:lvl3pPr>
            <a:lvl4pPr marL="228600" indent="1371600" defTabSz="825500">
              <a:lnSpc>
                <a:spcPct val="100000"/>
              </a:lnSpc>
              <a:spcBef>
                <a:spcPts val="0"/>
              </a:spcBef>
              <a:buSzTx/>
              <a:buNone/>
              <a:defRPr sz="3600">
                <a:solidFill>
                  <a:srgbClr val="000000"/>
                </a:solidFill>
                <a:latin typeface="Arial"/>
                <a:ea typeface="Arial"/>
                <a:cs typeface="Arial"/>
                <a:sym typeface="Arial"/>
              </a:defRPr>
            </a:lvl4pPr>
            <a:lvl5pPr marL="228600" indent="1828800" defTabSz="825500">
              <a:lnSpc>
                <a:spcPct val="100000"/>
              </a:lnSpc>
              <a:spcBef>
                <a:spcPts val="0"/>
              </a:spcBef>
              <a:buSzTx/>
              <a:buNone/>
              <a:defRPr sz="3600">
                <a:solidFill>
                  <a:srgbClr val="000000"/>
                </a:solidFill>
                <a:latin typeface="Arial"/>
                <a:ea typeface="Arial"/>
                <a:cs typeface="Arial"/>
                <a:sym typeface="Arial"/>
              </a:defRPr>
            </a:lvl5pPr>
          </a:lstStyle>
          <a:p>
            <a:pPr/>
            <a:r>
              <a:t>Author and Date</a:t>
            </a:r>
          </a:p>
          <a:p>
            <a:pPr lvl="1"/>
            <a:r>
              <a:t/>
            </a:r>
          </a:p>
          <a:p>
            <a:pPr lvl="2"/>
            <a:r>
              <a:t/>
            </a:r>
          </a:p>
          <a:p>
            <a:pPr lvl="3"/>
            <a:r>
              <a:t/>
            </a:r>
          </a:p>
          <a:p>
            <a:pPr lvl="4"/>
            <a:r>
              <a:t/>
            </a:r>
          </a:p>
        </p:txBody>
      </p:sp>
      <p:sp>
        <p:nvSpPr>
          <p:cNvPr id="189" name="Body Level One…"/>
          <p:cNvSpPr txBox="1"/>
          <p:nvPr>
            <p:ph type="body" sz="quarter" idx="22" hasCustomPrompt="1"/>
          </p:nvPr>
        </p:nvSpPr>
        <p:spPr>
          <a:xfrm>
            <a:off x="1206500" y="11609909"/>
            <a:ext cx="21971000" cy="1116953"/>
          </a:xfrm>
          <a:prstGeom prst="rect">
            <a:avLst/>
          </a:prstGeom>
        </p:spPr>
        <p:txBody>
          <a:bodyPr/>
          <a:lstStyle>
            <a:lvl1pPr marL="228600" indent="0" defTabSz="825500">
              <a:lnSpc>
                <a:spcPct val="100000"/>
              </a:lnSpc>
              <a:spcBef>
                <a:spcPts val="0"/>
              </a:spcBef>
              <a:buSzTx/>
              <a:buNone/>
              <a:defRPr sz="5500">
                <a:solidFill>
                  <a:srgbClr val="000000"/>
                </a:solidFill>
                <a:latin typeface="Arial"/>
                <a:ea typeface="Arial"/>
                <a:cs typeface="Arial"/>
                <a:sym typeface="Arial"/>
              </a:defRPr>
            </a:lvl1pPr>
          </a:lstStyle>
          <a:p>
            <a:pPr/>
            <a:r>
              <a:t>Presentation Subtitle</a:t>
            </a:r>
          </a:p>
        </p:txBody>
      </p:sp>
      <p:sp>
        <p:nvSpPr>
          <p:cNvPr id="190" name="Slide Number"/>
          <p:cNvSpPr txBox="1"/>
          <p:nvPr>
            <p:ph type="sldNum" sz="quarter" idx="2"/>
          </p:nvPr>
        </p:nvSpPr>
        <p:spPr>
          <a:xfrm>
            <a:off x="12001499" y="13080999"/>
            <a:ext cx="368505" cy="374600"/>
          </a:xfrm>
          <a:prstGeom prst="rect">
            <a:avLst/>
          </a:prstGeom>
        </p:spPr>
        <p:txBody>
          <a:bodyPr/>
          <a:lstStyle>
            <a:lvl1pPr defTabSz="914400">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9_Timelines_List-A">
    <p:bg>
      <p:bgPr>
        <a:solidFill>
          <a:srgbClr val="000000"/>
        </a:solidFill>
      </p:bgPr>
    </p:bg>
    <p:spTree>
      <p:nvGrpSpPr>
        <p:cNvPr id="1" name=""/>
        <p:cNvGrpSpPr/>
        <p:nvPr/>
      </p:nvGrpSpPr>
      <p:grpSpPr>
        <a:xfrm>
          <a:off x="0" y="0"/>
          <a:ext cx="0" cy="0"/>
          <a:chOff x="0" y="0"/>
          <a:chExt cx="0" cy="0"/>
        </a:xfrm>
      </p:grpSpPr>
      <p:sp>
        <p:nvSpPr>
          <p:cNvPr id="197" name="Body Level One…"/>
          <p:cNvSpPr txBox="1"/>
          <p:nvPr>
            <p:ph type="body" sz="quarter" idx="1" hasCustomPrompt="1"/>
          </p:nvPr>
        </p:nvSpPr>
        <p:spPr>
          <a:xfrm>
            <a:off x="1693343" y="7633340"/>
            <a:ext cx="21544989" cy="653387"/>
          </a:xfrm>
          <a:prstGeom prst="rect">
            <a:avLst/>
          </a:prstGeom>
        </p:spPr>
        <p:txBody>
          <a:bodyPr lIns="0" tIns="0" rIns="0" bIns="0"/>
          <a:lstStyle>
            <a:lvl1pPr marL="0" indent="0" defTabSz="1828800">
              <a:lnSpc>
                <a:spcPct val="80000"/>
              </a:lnSpc>
              <a:spcBef>
                <a:spcPts val="2000"/>
              </a:spcBef>
              <a:buSzTx/>
              <a:buNone/>
              <a:defRPr b="1" spc="600" sz="3600">
                <a:solidFill>
                  <a:srgbClr val="FFFFFF"/>
                </a:solidFill>
                <a:latin typeface="TeleNeo Office ExtraBold"/>
                <a:ea typeface="TeleNeo Office ExtraBold"/>
                <a:cs typeface="TeleNeo Office ExtraBold"/>
                <a:sym typeface="TeleNeo Office ExtraBold"/>
              </a:defRPr>
            </a:lvl1pPr>
            <a:lvl2pPr marL="628650" indent="-171450" defTabSz="1828800">
              <a:lnSpc>
                <a:spcPct val="80000"/>
              </a:lnSpc>
              <a:spcBef>
                <a:spcPts val="2000"/>
              </a:spcBef>
              <a:buSzPct val="100000"/>
              <a:defRPr b="1" spc="600" sz="3600">
                <a:solidFill>
                  <a:srgbClr val="FFFFFF"/>
                </a:solidFill>
                <a:latin typeface="TeleNeo Office ExtraBold"/>
                <a:ea typeface="TeleNeo Office ExtraBold"/>
                <a:cs typeface="TeleNeo Office ExtraBold"/>
                <a:sym typeface="TeleNeo Office ExtraBold"/>
              </a:defRPr>
            </a:lvl2pPr>
            <a:lvl3pPr marL="1600200" indent="-685800" defTabSz="1828800">
              <a:lnSpc>
                <a:spcPct val="80000"/>
              </a:lnSpc>
              <a:spcBef>
                <a:spcPts val="2000"/>
              </a:spcBef>
              <a:buSzPct val="100000"/>
              <a:defRPr b="1" spc="600" sz="3600">
                <a:solidFill>
                  <a:srgbClr val="FFFFFF"/>
                </a:solidFill>
                <a:latin typeface="TeleNeo Office ExtraBold"/>
                <a:ea typeface="TeleNeo Office ExtraBold"/>
                <a:cs typeface="TeleNeo Office ExtraBold"/>
                <a:sym typeface="TeleNeo Office ExtraBold"/>
              </a:defRPr>
            </a:lvl3pPr>
            <a:lvl4pPr marL="1959428" indent="-587828" defTabSz="1828800">
              <a:lnSpc>
                <a:spcPct val="80000"/>
              </a:lnSpc>
              <a:spcBef>
                <a:spcPts val="2000"/>
              </a:spcBef>
              <a:buSzPct val="100000"/>
              <a:defRPr b="1" spc="600" sz="3600">
                <a:solidFill>
                  <a:srgbClr val="FFFFFF"/>
                </a:solidFill>
                <a:latin typeface="TeleNeo Office ExtraBold"/>
                <a:ea typeface="TeleNeo Office ExtraBold"/>
                <a:cs typeface="TeleNeo Office ExtraBold"/>
                <a:sym typeface="TeleNeo Office ExtraBold"/>
              </a:defRPr>
            </a:lvl4pPr>
            <a:lvl5pPr marL="2286000" indent="-457200" defTabSz="1828800">
              <a:lnSpc>
                <a:spcPct val="80000"/>
              </a:lnSpc>
              <a:spcBef>
                <a:spcPts val="2000"/>
              </a:spcBef>
              <a:buSzPct val="100000"/>
              <a:defRPr b="1" spc="600" sz="3600">
                <a:solidFill>
                  <a:srgbClr val="FFFFFF"/>
                </a:solidFill>
                <a:latin typeface="TeleNeo Office ExtraBold"/>
                <a:ea typeface="TeleNeo Office ExtraBold"/>
                <a:cs typeface="TeleNeo Office ExtraBold"/>
                <a:sym typeface="TeleNeo Office ExtraBold"/>
              </a:defRPr>
            </a:lvl5pPr>
          </a:lstStyle>
          <a:p>
            <a:pPr/>
            <a:r>
              <a:t>SUBTEXT</a:t>
            </a:r>
          </a:p>
          <a:p>
            <a:pPr lvl="1"/>
            <a:r>
              <a:t/>
            </a:r>
          </a:p>
          <a:p>
            <a:pPr lvl="2"/>
            <a:r>
              <a:t/>
            </a:r>
          </a:p>
          <a:p>
            <a:pPr lvl="3"/>
            <a:r>
              <a:t/>
            </a:r>
          </a:p>
          <a:p>
            <a:pPr lvl="4"/>
            <a:r>
              <a:t/>
            </a:r>
          </a:p>
        </p:txBody>
      </p:sp>
      <p:sp>
        <p:nvSpPr>
          <p:cNvPr id="198" name="Text Placeholder 3"/>
          <p:cNvSpPr/>
          <p:nvPr>
            <p:ph type="body" sz="quarter" idx="21" hasCustomPrompt="1"/>
          </p:nvPr>
        </p:nvSpPr>
        <p:spPr>
          <a:xfrm>
            <a:off x="1693343" y="6106383"/>
            <a:ext cx="21544986" cy="1503233"/>
          </a:xfrm>
          <a:prstGeom prst="rect">
            <a:avLst/>
          </a:prstGeom>
        </p:spPr>
        <p:txBody>
          <a:bodyPr lIns="0" tIns="0" rIns="0" bIns="0" anchor="ctr"/>
          <a:lstStyle>
            <a:lvl1pPr marL="0" indent="0" defTabSz="1828800">
              <a:spcBef>
                <a:spcPts val="0"/>
              </a:spcBef>
              <a:buSzTx/>
              <a:buNone/>
              <a:defRPr sz="8000">
                <a:solidFill>
                  <a:srgbClr val="FFFFFF"/>
                </a:solidFill>
                <a:latin typeface="TeleNeo Office ExtraBold"/>
                <a:ea typeface="TeleNeo Office ExtraBold"/>
                <a:cs typeface="TeleNeo Office ExtraBold"/>
                <a:sym typeface="TeleNeo Office ExtraBold"/>
              </a:defRPr>
            </a:lvl1pPr>
          </a:lstStyle>
          <a:p>
            <a:pPr/>
            <a:r>
              <a:t>Title Highlight</a:t>
            </a:r>
          </a:p>
        </p:txBody>
      </p:sp>
      <p:sp>
        <p:nvSpPr>
          <p:cNvPr id="199" name="Straight Connector 1"/>
          <p:cNvSpPr/>
          <p:nvPr/>
        </p:nvSpPr>
        <p:spPr>
          <a:xfrm>
            <a:off x="22098594" y="12028860"/>
            <a:ext cx="1" cy="1246823"/>
          </a:xfrm>
          <a:prstGeom prst="line">
            <a:avLst/>
          </a:prstGeom>
          <a:ln w="25400" cap="rnd">
            <a:solidFill>
              <a:srgbClr val="D9D9D9"/>
            </a:solidFill>
          </a:ln>
        </p:spPr>
        <p:txBody>
          <a:bodyPr tIns="91439" bIns="91439"/>
          <a:lstStyle/>
          <a:p>
            <a:pPr algn="l" defTabSz="1828800">
              <a:defRPr sz="3600">
                <a:solidFill>
                  <a:srgbClr val="000000"/>
                </a:solidFill>
                <a:latin typeface="TeleNeo Office"/>
                <a:ea typeface="TeleNeo Office"/>
                <a:cs typeface="TeleNeo Office"/>
                <a:sym typeface="TeleNeo Office"/>
              </a:defRPr>
            </a:pPr>
          </a:p>
        </p:txBody>
      </p:sp>
      <p:grpSp>
        <p:nvGrpSpPr>
          <p:cNvPr id="210" name="Graphic 23"/>
          <p:cNvGrpSpPr/>
          <p:nvPr/>
        </p:nvGrpSpPr>
        <p:grpSpPr>
          <a:xfrm>
            <a:off x="20199287" y="12258565"/>
            <a:ext cx="1577098" cy="740468"/>
            <a:chOff x="0" y="0"/>
            <a:chExt cx="1577096" cy="740466"/>
          </a:xfrm>
        </p:grpSpPr>
        <p:sp>
          <p:nvSpPr>
            <p:cNvPr id="200" name="Freeform: Shape 3"/>
            <p:cNvSpPr/>
            <p:nvPr/>
          </p:nvSpPr>
          <p:spPr>
            <a:xfrm>
              <a:off x="0" y="598038"/>
              <a:ext cx="133229"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01" name="Freeform: Shape 4"/>
            <p:cNvSpPr/>
            <p:nvPr/>
          </p:nvSpPr>
          <p:spPr>
            <a:xfrm>
              <a:off x="0" y="452412"/>
              <a:ext cx="133229"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02" name="Freeform: Shape 6"/>
            <p:cNvSpPr/>
            <p:nvPr/>
          </p:nvSpPr>
          <p:spPr>
            <a:xfrm>
              <a:off x="145625" y="452412"/>
              <a:ext cx="133230" cy="133229"/>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03" name="Freeform: Shape 10"/>
            <p:cNvSpPr/>
            <p:nvPr/>
          </p:nvSpPr>
          <p:spPr>
            <a:xfrm>
              <a:off x="145626" y="306786"/>
              <a:ext cx="133230"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grpSp>
          <p:nvGrpSpPr>
            <p:cNvPr id="207" name="Graphic 23"/>
            <p:cNvGrpSpPr/>
            <p:nvPr/>
          </p:nvGrpSpPr>
          <p:grpSpPr>
            <a:xfrm>
              <a:off x="239178" y="316984"/>
              <a:ext cx="1200192" cy="423483"/>
              <a:chOff x="-66" y="84"/>
              <a:chExt cx="1200190" cy="423482"/>
            </a:xfrm>
          </p:grpSpPr>
          <p:sp>
            <p:nvSpPr>
              <p:cNvPr id="204" name="Freeform: Shape 14"/>
              <p:cNvSpPr/>
              <p:nvPr/>
            </p:nvSpPr>
            <p:spPr>
              <a:xfrm flipH="1" rot="10800000">
                <a:off x="-67" y="84"/>
                <a:ext cx="430187" cy="4151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532" y="21600"/>
                    </a:moveTo>
                    <a:lnTo>
                      <a:pt x="0" y="0"/>
                    </a:lnTo>
                    <a:lnTo>
                      <a:pt x="4968" y="0"/>
                    </a:lnTo>
                    <a:lnTo>
                      <a:pt x="6509" y="4141"/>
                    </a:lnTo>
                    <a:lnTo>
                      <a:pt x="15199" y="4141"/>
                    </a:lnTo>
                    <a:lnTo>
                      <a:pt x="16740" y="0"/>
                    </a:lnTo>
                    <a:lnTo>
                      <a:pt x="21600" y="0"/>
                    </a:lnTo>
                    <a:lnTo>
                      <a:pt x="13176" y="21600"/>
                    </a:lnTo>
                    <a:lnTo>
                      <a:pt x="8532" y="21600"/>
                    </a:lnTo>
                    <a:close/>
                    <a:moveTo>
                      <a:pt x="10800" y="15669"/>
                    </a:moveTo>
                    <a:lnTo>
                      <a:pt x="10908" y="15669"/>
                    </a:lnTo>
                    <a:lnTo>
                      <a:pt x="13657" y="8282"/>
                    </a:lnTo>
                    <a:lnTo>
                      <a:pt x="8050" y="8282"/>
                    </a:lnTo>
                    <a:lnTo>
                      <a:pt x="10800" y="15669"/>
                    </a:ln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05" name="Freeform: Shape 16"/>
              <p:cNvSpPr/>
              <p:nvPr/>
            </p:nvSpPr>
            <p:spPr>
              <a:xfrm flipH="1" rot="10800000">
                <a:off x="452207" y="84"/>
                <a:ext cx="350605" cy="4151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5566" y="0"/>
                    </a:lnTo>
                    <a:lnTo>
                      <a:pt x="5566" y="7834"/>
                    </a:lnTo>
                    <a:lnTo>
                      <a:pt x="8934" y="7834"/>
                    </a:lnTo>
                    <a:lnTo>
                      <a:pt x="14974" y="0"/>
                    </a:lnTo>
                    <a:lnTo>
                      <a:pt x="21600" y="0"/>
                    </a:lnTo>
                    <a:lnTo>
                      <a:pt x="15214" y="8138"/>
                    </a:lnTo>
                    <a:cubicBezTo>
                      <a:pt x="16522" y="8422"/>
                      <a:pt x="17628" y="8909"/>
                      <a:pt x="18552" y="9625"/>
                    </a:cubicBezTo>
                    <a:cubicBezTo>
                      <a:pt x="20275" y="10856"/>
                      <a:pt x="21070" y="12535"/>
                      <a:pt x="21070" y="14661"/>
                    </a:cubicBezTo>
                    <a:cubicBezTo>
                      <a:pt x="21070" y="16788"/>
                      <a:pt x="20275" y="18466"/>
                      <a:pt x="18552" y="19698"/>
                    </a:cubicBezTo>
                    <a:cubicBezTo>
                      <a:pt x="16962" y="20929"/>
                      <a:pt x="14842" y="21600"/>
                      <a:pt x="12059" y="21600"/>
                    </a:cubicBezTo>
                    <a:lnTo>
                      <a:pt x="0" y="21600"/>
                    </a:lnTo>
                    <a:close/>
                    <a:moveTo>
                      <a:pt x="5566" y="17347"/>
                    </a:moveTo>
                    <a:lnTo>
                      <a:pt x="11794" y="17347"/>
                    </a:lnTo>
                    <a:cubicBezTo>
                      <a:pt x="12854" y="17347"/>
                      <a:pt x="13649" y="17123"/>
                      <a:pt x="14312" y="16676"/>
                    </a:cubicBezTo>
                    <a:cubicBezTo>
                      <a:pt x="14842" y="16228"/>
                      <a:pt x="15239" y="15557"/>
                      <a:pt x="15239" y="14661"/>
                    </a:cubicBezTo>
                    <a:cubicBezTo>
                      <a:pt x="15239" y="13878"/>
                      <a:pt x="14842" y="13206"/>
                      <a:pt x="14312" y="12758"/>
                    </a:cubicBezTo>
                    <a:cubicBezTo>
                      <a:pt x="13649" y="12311"/>
                      <a:pt x="12854" y="12087"/>
                      <a:pt x="11794" y="12087"/>
                    </a:cubicBezTo>
                    <a:lnTo>
                      <a:pt x="5566" y="12087"/>
                    </a:lnTo>
                    <a:lnTo>
                      <a:pt x="5566" y="17347"/>
                    </a:ln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06" name="Freeform: Shape 17"/>
              <p:cNvSpPr/>
              <p:nvPr/>
            </p:nvSpPr>
            <p:spPr>
              <a:xfrm>
                <a:off x="827834" y="9471"/>
                <a:ext cx="372291" cy="4140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34" y="0"/>
                    </a:moveTo>
                    <a:cubicBezTo>
                      <a:pt x="7127" y="150"/>
                      <a:pt x="6737" y="319"/>
                      <a:pt x="6365" y="507"/>
                    </a:cubicBezTo>
                    <a:cubicBezTo>
                      <a:pt x="4243" y="1405"/>
                      <a:pt x="2621" y="2751"/>
                      <a:pt x="1622" y="4434"/>
                    </a:cubicBezTo>
                    <a:cubicBezTo>
                      <a:pt x="499" y="6117"/>
                      <a:pt x="0" y="8137"/>
                      <a:pt x="0" y="10381"/>
                    </a:cubicBezTo>
                    <a:cubicBezTo>
                      <a:pt x="0" y="12512"/>
                      <a:pt x="499" y="14532"/>
                      <a:pt x="1622" y="16215"/>
                    </a:cubicBezTo>
                    <a:cubicBezTo>
                      <a:pt x="2621" y="17898"/>
                      <a:pt x="4243" y="19244"/>
                      <a:pt x="6365" y="20254"/>
                    </a:cubicBezTo>
                    <a:cubicBezTo>
                      <a:pt x="8361" y="21151"/>
                      <a:pt x="10857" y="21600"/>
                      <a:pt x="13852" y="21600"/>
                    </a:cubicBezTo>
                    <a:cubicBezTo>
                      <a:pt x="15974" y="21600"/>
                      <a:pt x="17970" y="21376"/>
                      <a:pt x="19842" y="20703"/>
                    </a:cubicBezTo>
                    <a:cubicBezTo>
                      <a:pt x="20462" y="20464"/>
                      <a:pt x="21049" y="20195"/>
                      <a:pt x="21600" y="19900"/>
                    </a:cubicBezTo>
                    <a:cubicBezTo>
                      <a:pt x="19617" y="19611"/>
                      <a:pt x="18134" y="18040"/>
                      <a:pt x="18142" y="16233"/>
                    </a:cubicBezTo>
                    <a:cubicBezTo>
                      <a:pt x="18084" y="16264"/>
                      <a:pt x="18030" y="16297"/>
                      <a:pt x="17971" y="16327"/>
                    </a:cubicBezTo>
                    <a:cubicBezTo>
                      <a:pt x="16723" y="16888"/>
                      <a:pt x="15350" y="17112"/>
                      <a:pt x="13852" y="17112"/>
                    </a:cubicBezTo>
                    <a:cubicBezTo>
                      <a:pt x="12230" y="17112"/>
                      <a:pt x="10857" y="16888"/>
                      <a:pt x="9609" y="16327"/>
                    </a:cubicBezTo>
                    <a:cubicBezTo>
                      <a:pt x="8486" y="15766"/>
                      <a:pt x="7488" y="14981"/>
                      <a:pt x="6864" y="13971"/>
                    </a:cubicBezTo>
                    <a:cubicBezTo>
                      <a:pt x="6240" y="12961"/>
                      <a:pt x="5990" y="11727"/>
                      <a:pt x="5990" y="10381"/>
                    </a:cubicBezTo>
                    <a:cubicBezTo>
                      <a:pt x="5990" y="8922"/>
                      <a:pt x="6240" y="7800"/>
                      <a:pt x="6864" y="6790"/>
                    </a:cubicBezTo>
                    <a:cubicBezTo>
                      <a:pt x="7131" y="6310"/>
                      <a:pt x="7469" y="5895"/>
                      <a:pt x="7854" y="5530"/>
                    </a:cubicBezTo>
                    <a:cubicBezTo>
                      <a:pt x="6607" y="3984"/>
                      <a:pt x="6296" y="1835"/>
                      <a:pt x="7534" y="0"/>
                    </a:cubicBez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grpSp>
        <p:sp>
          <p:nvSpPr>
            <p:cNvPr id="208" name="Freeform: Shape 12"/>
            <p:cNvSpPr/>
            <p:nvPr/>
          </p:nvSpPr>
          <p:spPr>
            <a:xfrm flipH="1" rot="10800000">
              <a:off x="1428375" y="-1"/>
              <a:ext cx="148722" cy="148722"/>
            </a:xfrm>
            <a:prstGeom prst="ellipse">
              <a:avLst/>
            </a:prstGeom>
            <a:solidFill>
              <a:srgbClr val="F30071"/>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09" name="Freeform: Shape 13"/>
            <p:cNvSpPr/>
            <p:nvPr/>
          </p:nvSpPr>
          <p:spPr>
            <a:xfrm flipH="1" rot="10800000">
              <a:off x="1149251" y="50329"/>
              <a:ext cx="398068" cy="632662"/>
            </a:xfrm>
            <a:custGeom>
              <a:avLst/>
              <a:gdLst/>
              <a:ahLst/>
              <a:cxnLst>
                <a:cxn ang="0">
                  <a:pos x="wd2" y="hd2"/>
                </a:cxn>
                <a:cxn ang="5400000">
                  <a:pos x="wd2" y="hd2"/>
                </a:cxn>
                <a:cxn ang="10800000">
                  <a:pos x="wd2" y="hd2"/>
                </a:cxn>
                <a:cxn ang="16200000">
                  <a:pos x="wd2" y="hd2"/>
                </a:cxn>
              </a:cxnLst>
              <a:rect l="0" t="0" r="r" b="b"/>
              <a:pathLst>
                <a:path w="21025" h="21386" fill="norm" stroke="1" extrusionOk="0">
                  <a:moveTo>
                    <a:pt x="20354" y="10967"/>
                  </a:moveTo>
                  <a:cubicBezTo>
                    <a:pt x="19877" y="11280"/>
                    <a:pt x="19210" y="11446"/>
                    <a:pt x="18528" y="11422"/>
                  </a:cubicBezTo>
                  <a:lnTo>
                    <a:pt x="13056" y="11235"/>
                  </a:lnTo>
                  <a:lnTo>
                    <a:pt x="17595" y="14544"/>
                  </a:lnTo>
                  <a:cubicBezTo>
                    <a:pt x="18242" y="15015"/>
                    <a:pt x="18427" y="15643"/>
                    <a:pt x="18177" y="16205"/>
                  </a:cubicBezTo>
                  <a:cubicBezTo>
                    <a:pt x="18045" y="16590"/>
                    <a:pt x="17681" y="16940"/>
                    <a:pt x="17122" y="17163"/>
                  </a:cubicBezTo>
                  <a:cubicBezTo>
                    <a:pt x="17105" y="17171"/>
                    <a:pt x="6270" y="21199"/>
                    <a:pt x="6270" y="21199"/>
                  </a:cubicBezTo>
                  <a:cubicBezTo>
                    <a:pt x="6221" y="21217"/>
                    <a:pt x="6171" y="21234"/>
                    <a:pt x="6121" y="21250"/>
                  </a:cubicBezTo>
                  <a:cubicBezTo>
                    <a:pt x="5006" y="21600"/>
                    <a:pt x="3658" y="21244"/>
                    <a:pt x="3166" y="20515"/>
                  </a:cubicBezTo>
                  <a:lnTo>
                    <a:pt x="533" y="16611"/>
                  </a:lnTo>
                  <a:cubicBezTo>
                    <a:pt x="533" y="16611"/>
                    <a:pt x="-527" y="15097"/>
                    <a:pt x="343" y="14473"/>
                  </a:cubicBezTo>
                  <a:cubicBezTo>
                    <a:pt x="376" y="14449"/>
                    <a:pt x="409" y="14426"/>
                    <a:pt x="444" y="14404"/>
                  </a:cubicBezTo>
                  <a:cubicBezTo>
                    <a:pt x="1556" y="13699"/>
                    <a:pt x="3448" y="13982"/>
                    <a:pt x="4040" y="14910"/>
                  </a:cubicBezTo>
                  <a:lnTo>
                    <a:pt x="5905" y="17833"/>
                  </a:lnTo>
                  <a:lnTo>
                    <a:pt x="8694" y="16796"/>
                  </a:lnTo>
                  <a:lnTo>
                    <a:pt x="5886" y="13864"/>
                  </a:lnTo>
                  <a:lnTo>
                    <a:pt x="3713" y="11596"/>
                  </a:lnTo>
                  <a:cubicBezTo>
                    <a:pt x="2160" y="9974"/>
                    <a:pt x="4088" y="7902"/>
                    <a:pt x="7056" y="8004"/>
                  </a:cubicBezTo>
                  <a:lnTo>
                    <a:pt x="14409" y="8242"/>
                  </a:lnTo>
                  <a:lnTo>
                    <a:pt x="16081" y="8302"/>
                  </a:lnTo>
                  <a:lnTo>
                    <a:pt x="13566" y="1637"/>
                  </a:lnTo>
                  <a:cubicBezTo>
                    <a:pt x="13460" y="804"/>
                    <a:pt x="14430" y="73"/>
                    <a:pt x="15732" y="5"/>
                  </a:cubicBezTo>
                  <a:cubicBezTo>
                    <a:pt x="15797" y="2"/>
                    <a:pt x="15862" y="0"/>
                    <a:pt x="15927" y="0"/>
                  </a:cubicBezTo>
                  <a:cubicBezTo>
                    <a:pt x="17146" y="0"/>
                    <a:pt x="18182" y="600"/>
                    <a:pt x="18282" y="1391"/>
                  </a:cubicBezTo>
                  <a:lnTo>
                    <a:pt x="21017" y="9787"/>
                  </a:lnTo>
                  <a:cubicBezTo>
                    <a:pt x="21073" y="10223"/>
                    <a:pt x="20831" y="10653"/>
                    <a:pt x="20354" y="10967"/>
                  </a:cubicBezTo>
                </a:path>
              </a:pathLst>
            </a:cu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grpSp>
      <p:grpSp>
        <p:nvGrpSpPr>
          <p:cNvPr id="214" name="Group 4"/>
          <p:cNvGrpSpPr/>
          <p:nvPr/>
        </p:nvGrpSpPr>
        <p:grpSpPr>
          <a:xfrm>
            <a:off x="22377401" y="12303125"/>
            <a:ext cx="584201" cy="695326"/>
            <a:chOff x="0" y="0"/>
            <a:chExt cx="584200" cy="695324"/>
          </a:xfrm>
        </p:grpSpPr>
        <p:sp>
          <p:nvSpPr>
            <p:cNvPr id="211" name="Freeform 5"/>
            <p:cNvSpPr/>
            <p:nvPr/>
          </p:nvSpPr>
          <p:spPr>
            <a:xfrm>
              <a:off x="0" y="320674"/>
              <a:ext cx="139701" cy="139701"/>
            </a:xfrm>
            <a:prstGeom prst="rect">
              <a:avLst/>
            </a:prstGeom>
            <a:solidFill>
              <a:srgbClr val="F30071"/>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p>
          </p:txBody>
        </p:sp>
        <p:sp>
          <p:nvSpPr>
            <p:cNvPr id="212" name="Freeform 6"/>
            <p:cNvSpPr/>
            <p:nvPr/>
          </p:nvSpPr>
          <p:spPr>
            <a:xfrm>
              <a:off x="0" y="0"/>
              <a:ext cx="584200" cy="6953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7346"/>
                  </a:lnTo>
                  <a:lnTo>
                    <a:pt x="1553" y="7346"/>
                  </a:lnTo>
                  <a:lnTo>
                    <a:pt x="1553" y="7127"/>
                  </a:lnTo>
                  <a:cubicBezTo>
                    <a:pt x="1553" y="3680"/>
                    <a:pt x="3859" y="1510"/>
                    <a:pt x="8241" y="1510"/>
                  </a:cubicBezTo>
                  <a:lnTo>
                    <a:pt x="8486" y="1510"/>
                  </a:lnTo>
                  <a:lnTo>
                    <a:pt x="8486" y="17055"/>
                  </a:lnTo>
                  <a:cubicBezTo>
                    <a:pt x="8486" y="19224"/>
                    <a:pt x="7456" y="20090"/>
                    <a:pt x="4889" y="20090"/>
                  </a:cubicBezTo>
                  <a:lnTo>
                    <a:pt x="4121" y="20090"/>
                  </a:lnTo>
                  <a:lnTo>
                    <a:pt x="4121" y="21600"/>
                  </a:lnTo>
                  <a:lnTo>
                    <a:pt x="17496" y="21600"/>
                  </a:lnTo>
                  <a:lnTo>
                    <a:pt x="17496" y="20090"/>
                  </a:lnTo>
                  <a:lnTo>
                    <a:pt x="16711" y="20090"/>
                  </a:lnTo>
                  <a:cubicBezTo>
                    <a:pt x="14144" y="20090"/>
                    <a:pt x="13114" y="19224"/>
                    <a:pt x="13114" y="17055"/>
                  </a:cubicBezTo>
                  <a:lnTo>
                    <a:pt x="13114" y="1510"/>
                  </a:lnTo>
                  <a:lnTo>
                    <a:pt x="13375" y="1510"/>
                  </a:lnTo>
                  <a:cubicBezTo>
                    <a:pt x="17741" y="1510"/>
                    <a:pt x="20063" y="3680"/>
                    <a:pt x="20063" y="7127"/>
                  </a:cubicBezTo>
                  <a:lnTo>
                    <a:pt x="20063" y="7346"/>
                  </a:lnTo>
                  <a:lnTo>
                    <a:pt x="21600" y="7346"/>
                  </a:lnTo>
                  <a:lnTo>
                    <a:pt x="21600" y="0"/>
                  </a:lnTo>
                  <a:lnTo>
                    <a:pt x="0" y="0"/>
                  </a:lnTo>
                  <a:close/>
                </a:path>
              </a:pathLst>
            </a:custGeom>
            <a:solidFill>
              <a:srgbClr val="EA0A8E"/>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p>
          </p:txBody>
        </p:sp>
        <p:sp>
          <p:nvSpPr>
            <p:cNvPr id="213" name="Freeform 7"/>
            <p:cNvSpPr/>
            <p:nvPr/>
          </p:nvSpPr>
          <p:spPr>
            <a:xfrm>
              <a:off x="447675" y="320674"/>
              <a:ext cx="136525" cy="139701"/>
            </a:xfrm>
            <a:prstGeom prst="rect">
              <a:avLst/>
            </a:prstGeom>
            <a:solidFill>
              <a:srgbClr val="F30071"/>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p>
          </p:txBody>
        </p:sp>
      </p:grpSp>
      <p:sp>
        <p:nvSpPr>
          <p:cNvPr id="215" name="Slide Number"/>
          <p:cNvSpPr txBox="1"/>
          <p:nvPr>
            <p:ph type="sldNum" sz="quarter" idx="2"/>
          </p:nvPr>
        </p:nvSpPr>
        <p:spPr>
          <a:xfrm>
            <a:off x="11785600" y="12344400"/>
            <a:ext cx="5689600" cy="736601"/>
          </a:xfrm>
          <a:prstGeom prst="rect">
            <a:avLst/>
          </a:prstGeom>
        </p:spPr>
        <p:txBody>
          <a:bodyPr lIns="91439" tIns="91439" rIns="91439" bIns="91439" anchor="ctr"/>
          <a:lstStyle>
            <a:lvl1pPr algn="r" defTabSz="1828800">
              <a:defRPr sz="2400">
                <a:latin typeface="TeleNeo Office"/>
                <a:ea typeface="TeleNeo Office"/>
                <a:cs typeface="TeleNeo Office"/>
                <a:sym typeface="TeleNeo Offic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5_Timelines_List-A">
    <p:bg>
      <p:bgPr>
        <a:solidFill>
          <a:srgbClr val="000000"/>
        </a:solidFill>
      </p:bgPr>
    </p:bg>
    <p:spTree>
      <p:nvGrpSpPr>
        <p:cNvPr id="1" name=""/>
        <p:cNvGrpSpPr/>
        <p:nvPr/>
      </p:nvGrpSpPr>
      <p:grpSpPr>
        <a:xfrm>
          <a:off x="0" y="0"/>
          <a:ext cx="0" cy="0"/>
          <a:chOff x="0" y="0"/>
          <a:chExt cx="0" cy="0"/>
        </a:xfrm>
      </p:grpSpPr>
      <p:sp>
        <p:nvSpPr>
          <p:cNvPr id="222" name="Slide Number"/>
          <p:cNvSpPr txBox="1"/>
          <p:nvPr>
            <p:ph type="sldNum" sz="quarter" idx="2"/>
          </p:nvPr>
        </p:nvSpPr>
        <p:spPr>
          <a:xfrm>
            <a:off x="460945" y="12873694"/>
            <a:ext cx="652076" cy="675641"/>
          </a:xfrm>
          <a:prstGeom prst="rect">
            <a:avLst/>
          </a:prstGeom>
        </p:spPr>
        <p:txBody>
          <a:bodyPr lIns="121920" tIns="121920" rIns="121920" bIns="121920" anchor="ctr"/>
          <a:lstStyle>
            <a:lvl1pPr defTabSz="1828800">
              <a:defRPr b="1" sz="2800">
                <a:solidFill>
                  <a:srgbClr val="E20074"/>
                </a:solidFill>
                <a:latin typeface="TeleNeo Office ExtraBold"/>
                <a:ea typeface="TeleNeo Office ExtraBold"/>
                <a:cs typeface="TeleNeo Office ExtraBold"/>
                <a:sym typeface="TeleNeo Office ExtraBold"/>
              </a:defRPr>
            </a:lvl1pPr>
          </a:lstStyle>
          <a:p>
            <a:pPr/>
            <a:fld id="{86CB4B4D-7CA3-9044-876B-883B54F8677D}" type="slidenum"/>
          </a:p>
        </p:txBody>
      </p:sp>
      <p:sp>
        <p:nvSpPr>
          <p:cNvPr id="223" name="Body Level One…"/>
          <p:cNvSpPr txBox="1"/>
          <p:nvPr>
            <p:ph type="body" sz="quarter" idx="1" hasCustomPrompt="1"/>
          </p:nvPr>
        </p:nvSpPr>
        <p:spPr>
          <a:xfrm>
            <a:off x="1693346" y="2689867"/>
            <a:ext cx="21089149" cy="497062"/>
          </a:xfrm>
          <a:prstGeom prst="rect">
            <a:avLst/>
          </a:prstGeom>
        </p:spPr>
        <p:txBody>
          <a:bodyPr lIns="0" tIns="0" rIns="0" bIns="0"/>
          <a:lstStyle>
            <a:lvl1pPr marL="0" indent="0" defTabSz="1828800">
              <a:lnSpc>
                <a:spcPct val="80000"/>
              </a:lnSpc>
              <a:spcBef>
                <a:spcPts val="2000"/>
              </a:spcBef>
              <a:buSzTx/>
              <a:buNone/>
              <a:defRPr b="1" spc="600" sz="2400">
                <a:solidFill>
                  <a:srgbClr val="FFFFFF"/>
                </a:solidFill>
                <a:latin typeface="TeleNeo Office ExtraBold"/>
                <a:ea typeface="TeleNeo Office ExtraBold"/>
                <a:cs typeface="TeleNeo Office ExtraBold"/>
                <a:sym typeface="TeleNeo Office ExtraBold"/>
              </a:defRPr>
            </a:lvl1pPr>
            <a:lvl2pPr marL="571500" indent="-114300" defTabSz="1828800">
              <a:lnSpc>
                <a:spcPct val="80000"/>
              </a:lnSpc>
              <a:spcBef>
                <a:spcPts val="2000"/>
              </a:spcBef>
              <a:buSzPct val="100000"/>
              <a:defRPr b="1" spc="600" sz="2400">
                <a:solidFill>
                  <a:srgbClr val="FFFFFF"/>
                </a:solidFill>
                <a:latin typeface="TeleNeo Office ExtraBold"/>
                <a:ea typeface="TeleNeo Office ExtraBold"/>
                <a:cs typeface="TeleNeo Office ExtraBold"/>
                <a:sym typeface="TeleNeo Office ExtraBold"/>
              </a:defRPr>
            </a:lvl2pPr>
            <a:lvl3pPr marL="1371600" indent="-457200" defTabSz="1828800">
              <a:lnSpc>
                <a:spcPct val="80000"/>
              </a:lnSpc>
              <a:spcBef>
                <a:spcPts val="2000"/>
              </a:spcBef>
              <a:buSzPct val="100000"/>
              <a:defRPr b="1" spc="600" sz="2400">
                <a:solidFill>
                  <a:srgbClr val="FFFFFF"/>
                </a:solidFill>
                <a:latin typeface="TeleNeo Office ExtraBold"/>
                <a:ea typeface="TeleNeo Office ExtraBold"/>
                <a:cs typeface="TeleNeo Office ExtraBold"/>
                <a:sym typeface="TeleNeo Office ExtraBold"/>
              </a:defRPr>
            </a:lvl3pPr>
            <a:lvl4pPr marL="1763485" indent="-391885" defTabSz="1828800">
              <a:lnSpc>
                <a:spcPct val="80000"/>
              </a:lnSpc>
              <a:spcBef>
                <a:spcPts val="2000"/>
              </a:spcBef>
              <a:buSzPct val="100000"/>
              <a:defRPr b="1" spc="600" sz="2400">
                <a:solidFill>
                  <a:srgbClr val="FFFFFF"/>
                </a:solidFill>
                <a:latin typeface="TeleNeo Office ExtraBold"/>
                <a:ea typeface="TeleNeo Office ExtraBold"/>
                <a:cs typeface="TeleNeo Office ExtraBold"/>
                <a:sym typeface="TeleNeo Office ExtraBold"/>
              </a:defRPr>
            </a:lvl4pPr>
            <a:lvl5pPr marL="2133600" indent="-304800" defTabSz="1828800">
              <a:lnSpc>
                <a:spcPct val="80000"/>
              </a:lnSpc>
              <a:spcBef>
                <a:spcPts val="2000"/>
              </a:spcBef>
              <a:buSzPct val="100000"/>
              <a:defRPr b="1" spc="600" sz="2400">
                <a:solidFill>
                  <a:srgbClr val="FFFFFF"/>
                </a:solidFill>
                <a:latin typeface="TeleNeo Office ExtraBold"/>
                <a:ea typeface="TeleNeo Office ExtraBold"/>
                <a:cs typeface="TeleNeo Office ExtraBold"/>
                <a:sym typeface="TeleNeo Office ExtraBold"/>
              </a:defRPr>
            </a:lvl5pPr>
          </a:lstStyle>
          <a:p>
            <a:pPr/>
            <a:r>
              <a:t>SUBTEXT</a:t>
            </a:r>
          </a:p>
          <a:p>
            <a:pPr lvl="1"/>
            <a:r>
              <a:t/>
            </a:r>
          </a:p>
          <a:p>
            <a:pPr lvl="2"/>
            <a:r>
              <a:t/>
            </a:r>
          </a:p>
          <a:p>
            <a:pPr lvl="3"/>
            <a:r>
              <a:t/>
            </a:r>
          </a:p>
          <a:p>
            <a:pPr lvl="4"/>
            <a:r>
              <a:t/>
            </a:r>
          </a:p>
        </p:txBody>
      </p:sp>
      <p:sp>
        <p:nvSpPr>
          <p:cNvPr id="224" name="Title Highlight"/>
          <p:cNvSpPr txBox="1"/>
          <p:nvPr>
            <p:ph type="title" hasCustomPrompt="1"/>
          </p:nvPr>
        </p:nvSpPr>
        <p:spPr>
          <a:xfrm>
            <a:off x="1693346" y="1262470"/>
            <a:ext cx="21089149" cy="1163139"/>
          </a:xfrm>
          <a:prstGeom prst="rect">
            <a:avLst/>
          </a:prstGeom>
        </p:spPr>
        <p:txBody>
          <a:bodyPr lIns="0" tIns="0" rIns="0" bIns="0"/>
          <a:lstStyle>
            <a:lvl1pPr defTabSz="1828800">
              <a:lnSpc>
                <a:spcPct val="90000"/>
              </a:lnSpc>
              <a:defRPr b="0" spc="0" sz="5600">
                <a:solidFill>
                  <a:srgbClr val="FFFFFF"/>
                </a:solidFill>
                <a:latin typeface="TeleNeo Office ExtraBold"/>
                <a:ea typeface="TeleNeo Office ExtraBold"/>
                <a:cs typeface="TeleNeo Office ExtraBold"/>
                <a:sym typeface="TeleNeo Office ExtraBold"/>
              </a:defRPr>
            </a:lvl1pPr>
          </a:lstStyle>
          <a:p>
            <a:pPr/>
            <a:r>
              <a:t>Title Highlight</a:t>
            </a:r>
          </a:p>
        </p:txBody>
      </p:sp>
      <p:sp>
        <p:nvSpPr>
          <p:cNvPr id="225" name="Straight Connector 1"/>
          <p:cNvSpPr/>
          <p:nvPr/>
        </p:nvSpPr>
        <p:spPr>
          <a:xfrm>
            <a:off x="22098594" y="12028860"/>
            <a:ext cx="1" cy="1246823"/>
          </a:xfrm>
          <a:prstGeom prst="line">
            <a:avLst/>
          </a:prstGeom>
          <a:ln w="25400" cap="rnd">
            <a:solidFill>
              <a:srgbClr val="D9D9D9"/>
            </a:solidFill>
          </a:ln>
        </p:spPr>
        <p:txBody>
          <a:bodyPr tIns="91439" bIns="91439"/>
          <a:lstStyle/>
          <a:p>
            <a:pPr algn="l" defTabSz="1828800">
              <a:defRPr sz="3600">
                <a:solidFill>
                  <a:srgbClr val="000000"/>
                </a:solidFill>
                <a:latin typeface="TeleNeo Office"/>
                <a:ea typeface="TeleNeo Office"/>
                <a:cs typeface="TeleNeo Office"/>
                <a:sym typeface="TeleNeo Office"/>
              </a:defRPr>
            </a:pPr>
          </a:p>
        </p:txBody>
      </p:sp>
      <p:grpSp>
        <p:nvGrpSpPr>
          <p:cNvPr id="236" name="Graphic 23"/>
          <p:cNvGrpSpPr/>
          <p:nvPr/>
        </p:nvGrpSpPr>
        <p:grpSpPr>
          <a:xfrm>
            <a:off x="20199287" y="12258565"/>
            <a:ext cx="1577098" cy="740468"/>
            <a:chOff x="0" y="0"/>
            <a:chExt cx="1577096" cy="740466"/>
          </a:xfrm>
        </p:grpSpPr>
        <p:sp>
          <p:nvSpPr>
            <p:cNvPr id="226" name="Freeform: Shape 3"/>
            <p:cNvSpPr/>
            <p:nvPr/>
          </p:nvSpPr>
          <p:spPr>
            <a:xfrm>
              <a:off x="0" y="598038"/>
              <a:ext cx="133229"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27" name="Freeform: Shape 4"/>
            <p:cNvSpPr/>
            <p:nvPr/>
          </p:nvSpPr>
          <p:spPr>
            <a:xfrm>
              <a:off x="0" y="452412"/>
              <a:ext cx="133229"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28" name="Freeform: Shape 5"/>
            <p:cNvSpPr/>
            <p:nvPr/>
          </p:nvSpPr>
          <p:spPr>
            <a:xfrm>
              <a:off x="145625" y="452412"/>
              <a:ext cx="133230" cy="133229"/>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29" name="Freeform: Shape 6"/>
            <p:cNvSpPr/>
            <p:nvPr/>
          </p:nvSpPr>
          <p:spPr>
            <a:xfrm>
              <a:off x="145626" y="306786"/>
              <a:ext cx="133230"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grpSp>
          <p:nvGrpSpPr>
            <p:cNvPr id="233" name="Graphic 23"/>
            <p:cNvGrpSpPr/>
            <p:nvPr/>
          </p:nvGrpSpPr>
          <p:grpSpPr>
            <a:xfrm>
              <a:off x="239178" y="316984"/>
              <a:ext cx="1200192" cy="423483"/>
              <a:chOff x="-66" y="84"/>
              <a:chExt cx="1200190" cy="423482"/>
            </a:xfrm>
          </p:grpSpPr>
          <p:sp>
            <p:nvSpPr>
              <p:cNvPr id="230" name="Freeform: Shape 11"/>
              <p:cNvSpPr/>
              <p:nvPr/>
            </p:nvSpPr>
            <p:spPr>
              <a:xfrm flipH="1" rot="10800000">
                <a:off x="-67" y="84"/>
                <a:ext cx="430187" cy="4151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8532" y="21600"/>
                    </a:moveTo>
                    <a:lnTo>
                      <a:pt x="0" y="0"/>
                    </a:lnTo>
                    <a:lnTo>
                      <a:pt x="4968" y="0"/>
                    </a:lnTo>
                    <a:lnTo>
                      <a:pt x="6509" y="4141"/>
                    </a:lnTo>
                    <a:lnTo>
                      <a:pt x="15199" y="4141"/>
                    </a:lnTo>
                    <a:lnTo>
                      <a:pt x="16740" y="0"/>
                    </a:lnTo>
                    <a:lnTo>
                      <a:pt x="21600" y="0"/>
                    </a:lnTo>
                    <a:lnTo>
                      <a:pt x="13176" y="21600"/>
                    </a:lnTo>
                    <a:lnTo>
                      <a:pt x="8532" y="21600"/>
                    </a:lnTo>
                    <a:close/>
                    <a:moveTo>
                      <a:pt x="10800" y="15669"/>
                    </a:moveTo>
                    <a:lnTo>
                      <a:pt x="10908" y="15669"/>
                    </a:lnTo>
                    <a:lnTo>
                      <a:pt x="13657" y="8282"/>
                    </a:lnTo>
                    <a:lnTo>
                      <a:pt x="8050" y="8282"/>
                    </a:lnTo>
                    <a:lnTo>
                      <a:pt x="10800" y="15669"/>
                    </a:ln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31" name="Freeform: Shape 12"/>
              <p:cNvSpPr/>
              <p:nvPr/>
            </p:nvSpPr>
            <p:spPr>
              <a:xfrm flipH="1" rot="10800000">
                <a:off x="452207" y="84"/>
                <a:ext cx="350605" cy="4151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0" y="0"/>
                    </a:lnTo>
                    <a:lnTo>
                      <a:pt x="5566" y="0"/>
                    </a:lnTo>
                    <a:lnTo>
                      <a:pt x="5566" y="7834"/>
                    </a:lnTo>
                    <a:lnTo>
                      <a:pt x="8934" y="7834"/>
                    </a:lnTo>
                    <a:lnTo>
                      <a:pt x="14974" y="0"/>
                    </a:lnTo>
                    <a:lnTo>
                      <a:pt x="21600" y="0"/>
                    </a:lnTo>
                    <a:lnTo>
                      <a:pt x="15214" y="8138"/>
                    </a:lnTo>
                    <a:cubicBezTo>
                      <a:pt x="16522" y="8422"/>
                      <a:pt x="17628" y="8909"/>
                      <a:pt x="18552" y="9625"/>
                    </a:cubicBezTo>
                    <a:cubicBezTo>
                      <a:pt x="20275" y="10856"/>
                      <a:pt x="21070" y="12535"/>
                      <a:pt x="21070" y="14661"/>
                    </a:cubicBezTo>
                    <a:cubicBezTo>
                      <a:pt x="21070" y="16788"/>
                      <a:pt x="20275" y="18466"/>
                      <a:pt x="18552" y="19698"/>
                    </a:cubicBezTo>
                    <a:cubicBezTo>
                      <a:pt x="16962" y="20929"/>
                      <a:pt x="14842" y="21600"/>
                      <a:pt x="12059" y="21600"/>
                    </a:cubicBezTo>
                    <a:lnTo>
                      <a:pt x="0" y="21600"/>
                    </a:lnTo>
                    <a:close/>
                    <a:moveTo>
                      <a:pt x="5566" y="17347"/>
                    </a:moveTo>
                    <a:lnTo>
                      <a:pt x="11794" y="17347"/>
                    </a:lnTo>
                    <a:cubicBezTo>
                      <a:pt x="12854" y="17347"/>
                      <a:pt x="13649" y="17123"/>
                      <a:pt x="14312" y="16676"/>
                    </a:cubicBezTo>
                    <a:cubicBezTo>
                      <a:pt x="14842" y="16228"/>
                      <a:pt x="15239" y="15557"/>
                      <a:pt x="15239" y="14661"/>
                    </a:cubicBezTo>
                    <a:cubicBezTo>
                      <a:pt x="15239" y="13878"/>
                      <a:pt x="14842" y="13206"/>
                      <a:pt x="14312" y="12758"/>
                    </a:cubicBezTo>
                    <a:cubicBezTo>
                      <a:pt x="13649" y="12311"/>
                      <a:pt x="12854" y="12087"/>
                      <a:pt x="11794" y="12087"/>
                    </a:cubicBezTo>
                    <a:lnTo>
                      <a:pt x="5566" y="12087"/>
                    </a:lnTo>
                    <a:lnTo>
                      <a:pt x="5566" y="17347"/>
                    </a:ln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32" name="Freeform: Shape 13"/>
              <p:cNvSpPr/>
              <p:nvPr/>
            </p:nvSpPr>
            <p:spPr>
              <a:xfrm>
                <a:off x="827834" y="9471"/>
                <a:ext cx="372291" cy="4140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534" y="0"/>
                    </a:moveTo>
                    <a:cubicBezTo>
                      <a:pt x="7127" y="150"/>
                      <a:pt x="6737" y="319"/>
                      <a:pt x="6365" y="507"/>
                    </a:cubicBezTo>
                    <a:cubicBezTo>
                      <a:pt x="4243" y="1405"/>
                      <a:pt x="2621" y="2751"/>
                      <a:pt x="1622" y="4434"/>
                    </a:cubicBezTo>
                    <a:cubicBezTo>
                      <a:pt x="499" y="6117"/>
                      <a:pt x="0" y="8137"/>
                      <a:pt x="0" y="10381"/>
                    </a:cubicBezTo>
                    <a:cubicBezTo>
                      <a:pt x="0" y="12512"/>
                      <a:pt x="499" y="14532"/>
                      <a:pt x="1622" y="16215"/>
                    </a:cubicBezTo>
                    <a:cubicBezTo>
                      <a:pt x="2621" y="17898"/>
                      <a:pt x="4243" y="19244"/>
                      <a:pt x="6365" y="20254"/>
                    </a:cubicBezTo>
                    <a:cubicBezTo>
                      <a:pt x="8361" y="21151"/>
                      <a:pt x="10857" y="21600"/>
                      <a:pt x="13852" y="21600"/>
                    </a:cubicBezTo>
                    <a:cubicBezTo>
                      <a:pt x="15974" y="21600"/>
                      <a:pt x="17970" y="21376"/>
                      <a:pt x="19842" y="20703"/>
                    </a:cubicBezTo>
                    <a:cubicBezTo>
                      <a:pt x="20462" y="20464"/>
                      <a:pt x="21049" y="20195"/>
                      <a:pt x="21600" y="19900"/>
                    </a:cubicBezTo>
                    <a:cubicBezTo>
                      <a:pt x="19617" y="19611"/>
                      <a:pt x="18134" y="18040"/>
                      <a:pt x="18142" y="16233"/>
                    </a:cubicBezTo>
                    <a:cubicBezTo>
                      <a:pt x="18084" y="16264"/>
                      <a:pt x="18030" y="16297"/>
                      <a:pt x="17971" y="16327"/>
                    </a:cubicBezTo>
                    <a:cubicBezTo>
                      <a:pt x="16723" y="16888"/>
                      <a:pt x="15350" y="17112"/>
                      <a:pt x="13852" y="17112"/>
                    </a:cubicBezTo>
                    <a:cubicBezTo>
                      <a:pt x="12230" y="17112"/>
                      <a:pt x="10857" y="16888"/>
                      <a:pt x="9609" y="16327"/>
                    </a:cubicBezTo>
                    <a:cubicBezTo>
                      <a:pt x="8486" y="15766"/>
                      <a:pt x="7488" y="14981"/>
                      <a:pt x="6864" y="13971"/>
                    </a:cubicBezTo>
                    <a:cubicBezTo>
                      <a:pt x="6240" y="12961"/>
                      <a:pt x="5990" y="11727"/>
                      <a:pt x="5990" y="10381"/>
                    </a:cubicBezTo>
                    <a:cubicBezTo>
                      <a:pt x="5990" y="8922"/>
                      <a:pt x="6240" y="7800"/>
                      <a:pt x="6864" y="6790"/>
                    </a:cubicBezTo>
                    <a:cubicBezTo>
                      <a:pt x="7131" y="6310"/>
                      <a:pt x="7469" y="5895"/>
                      <a:pt x="7854" y="5530"/>
                    </a:cubicBezTo>
                    <a:cubicBezTo>
                      <a:pt x="6607" y="3984"/>
                      <a:pt x="6296" y="1835"/>
                      <a:pt x="7534" y="0"/>
                    </a:cubicBez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grpSp>
        <p:sp>
          <p:nvSpPr>
            <p:cNvPr id="234" name="Freeform: Shape 8"/>
            <p:cNvSpPr/>
            <p:nvPr/>
          </p:nvSpPr>
          <p:spPr>
            <a:xfrm flipH="1" rot="10800000">
              <a:off x="1428375" y="-1"/>
              <a:ext cx="148722" cy="148722"/>
            </a:xfrm>
            <a:prstGeom prst="ellipse">
              <a:avLst/>
            </a:prstGeom>
            <a:solidFill>
              <a:srgbClr val="F30071"/>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sp>
          <p:nvSpPr>
            <p:cNvPr id="235" name="Freeform: Shape 10"/>
            <p:cNvSpPr/>
            <p:nvPr/>
          </p:nvSpPr>
          <p:spPr>
            <a:xfrm flipH="1" rot="10800000">
              <a:off x="1149251" y="50329"/>
              <a:ext cx="398068" cy="632662"/>
            </a:xfrm>
            <a:custGeom>
              <a:avLst/>
              <a:gdLst/>
              <a:ahLst/>
              <a:cxnLst>
                <a:cxn ang="0">
                  <a:pos x="wd2" y="hd2"/>
                </a:cxn>
                <a:cxn ang="5400000">
                  <a:pos x="wd2" y="hd2"/>
                </a:cxn>
                <a:cxn ang="10800000">
                  <a:pos x="wd2" y="hd2"/>
                </a:cxn>
                <a:cxn ang="16200000">
                  <a:pos x="wd2" y="hd2"/>
                </a:cxn>
              </a:cxnLst>
              <a:rect l="0" t="0" r="r" b="b"/>
              <a:pathLst>
                <a:path w="21025" h="21386" fill="norm" stroke="1" extrusionOk="0">
                  <a:moveTo>
                    <a:pt x="20354" y="10967"/>
                  </a:moveTo>
                  <a:cubicBezTo>
                    <a:pt x="19877" y="11280"/>
                    <a:pt x="19210" y="11446"/>
                    <a:pt x="18528" y="11422"/>
                  </a:cubicBezTo>
                  <a:lnTo>
                    <a:pt x="13056" y="11235"/>
                  </a:lnTo>
                  <a:lnTo>
                    <a:pt x="17595" y="14544"/>
                  </a:lnTo>
                  <a:cubicBezTo>
                    <a:pt x="18242" y="15015"/>
                    <a:pt x="18427" y="15643"/>
                    <a:pt x="18177" y="16205"/>
                  </a:cubicBezTo>
                  <a:cubicBezTo>
                    <a:pt x="18045" y="16590"/>
                    <a:pt x="17681" y="16940"/>
                    <a:pt x="17122" y="17163"/>
                  </a:cubicBezTo>
                  <a:cubicBezTo>
                    <a:pt x="17105" y="17171"/>
                    <a:pt x="6270" y="21199"/>
                    <a:pt x="6270" y="21199"/>
                  </a:cubicBezTo>
                  <a:cubicBezTo>
                    <a:pt x="6221" y="21217"/>
                    <a:pt x="6171" y="21234"/>
                    <a:pt x="6121" y="21250"/>
                  </a:cubicBezTo>
                  <a:cubicBezTo>
                    <a:pt x="5006" y="21600"/>
                    <a:pt x="3658" y="21244"/>
                    <a:pt x="3166" y="20515"/>
                  </a:cubicBezTo>
                  <a:lnTo>
                    <a:pt x="533" y="16611"/>
                  </a:lnTo>
                  <a:cubicBezTo>
                    <a:pt x="533" y="16611"/>
                    <a:pt x="-527" y="15097"/>
                    <a:pt x="343" y="14473"/>
                  </a:cubicBezTo>
                  <a:cubicBezTo>
                    <a:pt x="376" y="14449"/>
                    <a:pt x="409" y="14426"/>
                    <a:pt x="444" y="14404"/>
                  </a:cubicBezTo>
                  <a:cubicBezTo>
                    <a:pt x="1556" y="13699"/>
                    <a:pt x="3448" y="13982"/>
                    <a:pt x="4040" y="14910"/>
                  </a:cubicBezTo>
                  <a:lnTo>
                    <a:pt x="5905" y="17833"/>
                  </a:lnTo>
                  <a:lnTo>
                    <a:pt x="8694" y="16796"/>
                  </a:lnTo>
                  <a:lnTo>
                    <a:pt x="5886" y="13864"/>
                  </a:lnTo>
                  <a:lnTo>
                    <a:pt x="3713" y="11596"/>
                  </a:lnTo>
                  <a:cubicBezTo>
                    <a:pt x="2160" y="9974"/>
                    <a:pt x="4088" y="7902"/>
                    <a:pt x="7056" y="8004"/>
                  </a:cubicBezTo>
                  <a:lnTo>
                    <a:pt x="14409" y="8242"/>
                  </a:lnTo>
                  <a:lnTo>
                    <a:pt x="16081" y="8302"/>
                  </a:lnTo>
                  <a:lnTo>
                    <a:pt x="13566" y="1637"/>
                  </a:lnTo>
                  <a:cubicBezTo>
                    <a:pt x="13460" y="804"/>
                    <a:pt x="14430" y="73"/>
                    <a:pt x="15732" y="5"/>
                  </a:cubicBezTo>
                  <a:cubicBezTo>
                    <a:pt x="15797" y="2"/>
                    <a:pt x="15862" y="0"/>
                    <a:pt x="15927" y="0"/>
                  </a:cubicBezTo>
                  <a:cubicBezTo>
                    <a:pt x="17146" y="0"/>
                    <a:pt x="18182" y="600"/>
                    <a:pt x="18282" y="1391"/>
                  </a:cubicBezTo>
                  <a:lnTo>
                    <a:pt x="21017" y="9787"/>
                  </a:lnTo>
                  <a:cubicBezTo>
                    <a:pt x="21073" y="10223"/>
                    <a:pt x="20831" y="10653"/>
                    <a:pt x="20354" y="10967"/>
                  </a:cubicBezTo>
                </a:path>
              </a:pathLst>
            </a:cu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p>
          </p:txBody>
        </p:sp>
      </p:grpSp>
      <p:grpSp>
        <p:nvGrpSpPr>
          <p:cNvPr id="240" name="Group 4"/>
          <p:cNvGrpSpPr/>
          <p:nvPr/>
        </p:nvGrpSpPr>
        <p:grpSpPr>
          <a:xfrm>
            <a:off x="22377401" y="12303125"/>
            <a:ext cx="584201" cy="695326"/>
            <a:chOff x="0" y="0"/>
            <a:chExt cx="584200" cy="695324"/>
          </a:xfrm>
        </p:grpSpPr>
        <p:sp>
          <p:nvSpPr>
            <p:cNvPr id="237" name="Freeform 5"/>
            <p:cNvSpPr/>
            <p:nvPr/>
          </p:nvSpPr>
          <p:spPr>
            <a:xfrm>
              <a:off x="0" y="320674"/>
              <a:ext cx="139701" cy="139701"/>
            </a:xfrm>
            <a:prstGeom prst="rect">
              <a:avLst/>
            </a:prstGeom>
            <a:solidFill>
              <a:srgbClr val="F30071"/>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p>
          </p:txBody>
        </p:sp>
        <p:sp>
          <p:nvSpPr>
            <p:cNvPr id="238" name="Freeform 6"/>
            <p:cNvSpPr/>
            <p:nvPr/>
          </p:nvSpPr>
          <p:spPr>
            <a:xfrm>
              <a:off x="0" y="0"/>
              <a:ext cx="584200" cy="6953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7346"/>
                  </a:lnTo>
                  <a:lnTo>
                    <a:pt x="1553" y="7346"/>
                  </a:lnTo>
                  <a:lnTo>
                    <a:pt x="1553" y="7127"/>
                  </a:lnTo>
                  <a:cubicBezTo>
                    <a:pt x="1553" y="3680"/>
                    <a:pt x="3859" y="1510"/>
                    <a:pt x="8241" y="1510"/>
                  </a:cubicBezTo>
                  <a:lnTo>
                    <a:pt x="8486" y="1510"/>
                  </a:lnTo>
                  <a:lnTo>
                    <a:pt x="8486" y="17055"/>
                  </a:lnTo>
                  <a:cubicBezTo>
                    <a:pt x="8486" y="19224"/>
                    <a:pt x="7456" y="20090"/>
                    <a:pt x="4889" y="20090"/>
                  </a:cubicBezTo>
                  <a:lnTo>
                    <a:pt x="4121" y="20090"/>
                  </a:lnTo>
                  <a:lnTo>
                    <a:pt x="4121" y="21600"/>
                  </a:lnTo>
                  <a:lnTo>
                    <a:pt x="17496" y="21600"/>
                  </a:lnTo>
                  <a:lnTo>
                    <a:pt x="17496" y="20090"/>
                  </a:lnTo>
                  <a:lnTo>
                    <a:pt x="16711" y="20090"/>
                  </a:lnTo>
                  <a:cubicBezTo>
                    <a:pt x="14144" y="20090"/>
                    <a:pt x="13114" y="19224"/>
                    <a:pt x="13114" y="17055"/>
                  </a:cubicBezTo>
                  <a:lnTo>
                    <a:pt x="13114" y="1510"/>
                  </a:lnTo>
                  <a:lnTo>
                    <a:pt x="13375" y="1510"/>
                  </a:lnTo>
                  <a:cubicBezTo>
                    <a:pt x="17741" y="1510"/>
                    <a:pt x="20063" y="3680"/>
                    <a:pt x="20063" y="7127"/>
                  </a:cubicBezTo>
                  <a:lnTo>
                    <a:pt x="20063" y="7346"/>
                  </a:lnTo>
                  <a:lnTo>
                    <a:pt x="21600" y="7346"/>
                  </a:lnTo>
                  <a:lnTo>
                    <a:pt x="21600" y="0"/>
                  </a:lnTo>
                  <a:lnTo>
                    <a:pt x="0" y="0"/>
                  </a:lnTo>
                  <a:close/>
                </a:path>
              </a:pathLst>
            </a:custGeom>
            <a:solidFill>
              <a:srgbClr val="EA0A8E"/>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p>
          </p:txBody>
        </p:sp>
        <p:sp>
          <p:nvSpPr>
            <p:cNvPr id="239" name="Freeform 7"/>
            <p:cNvSpPr/>
            <p:nvPr/>
          </p:nvSpPr>
          <p:spPr>
            <a:xfrm>
              <a:off x="447675" y="320674"/>
              <a:ext cx="136525" cy="139701"/>
            </a:xfrm>
            <a:prstGeom prst="rect">
              <a:avLst/>
            </a:prstGeom>
            <a:solidFill>
              <a:srgbClr val="F30071"/>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p>
          </p:txBody>
        </p:sp>
      </p:gr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Cover-Pages_Photo-Background">
    <p:bg>
      <p:bgPr>
        <a:solidFill>
          <a:srgbClr val="E20074"/>
        </a:solidFill>
      </p:bgPr>
    </p:bg>
    <p:spTree>
      <p:nvGrpSpPr>
        <p:cNvPr id="1" name=""/>
        <p:cNvGrpSpPr/>
        <p:nvPr/>
      </p:nvGrpSpPr>
      <p:grpSpPr>
        <a:xfrm>
          <a:off x="0" y="0"/>
          <a:ext cx="0" cy="0"/>
          <a:chOff x="0" y="0"/>
          <a:chExt cx="0" cy="0"/>
        </a:xfrm>
      </p:grpSpPr>
      <p:pic>
        <p:nvPicPr>
          <p:cNvPr id="247" name="Picture 2" descr="Picture 2"/>
          <p:cNvPicPr>
            <a:picLocks noChangeAspect="1"/>
          </p:cNvPicPr>
          <p:nvPr/>
        </p:nvPicPr>
        <p:blipFill>
          <a:blip r:embed="rId2">
            <a:extLst/>
          </a:blip>
          <a:stretch>
            <a:fillRect/>
          </a:stretch>
        </p:blipFill>
        <p:spPr>
          <a:xfrm flipH="1">
            <a:off x="-5" y="0"/>
            <a:ext cx="24384006" cy="13701011"/>
          </a:xfrm>
          <a:prstGeom prst="rect">
            <a:avLst/>
          </a:prstGeom>
          <a:ln w="12700">
            <a:miter lim="400000"/>
          </a:ln>
        </p:spPr>
      </p:pic>
      <p:pic>
        <p:nvPicPr>
          <p:cNvPr id="248" name="Picture 1" descr="Picture 1"/>
          <p:cNvPicPr>
            <a:picLocks noChangeAspect="1"/>
          </p:cNvPicPr>
          <p:nvPr/>
        </p:nvPicPr>
        <p:blipFill>
          <a:blip r:embed="rId3">
            <a:extLst/>
          </a:blip>
          <a:srcRect l="0" t="4297" r="0" b="11521"/>
          <a:stretch>
            <a:fillRect/>
          </a:stretch>
        </p:blipFill>
        <p:spPr>
          <a:xfrm flipH="1">
            <a:off x="-6" y="14990"/>
            <a:ext cx="24384008" cy="13686021"/>
          </a:xfrm>
          <a:prstGeom prst="rect">
            <a:avLst/>
          </a:prstGeom>
          <a:ln w="12700">
            <a:miter lim="400000"/>
          </a:ln>
        </p:spPr>
      </p:pic>
      <p:sp>
        <p:nvSpPr>
          <p:cNvPr id="249" name="Rectangle 7"/>
          <p:cNvSpPr/>
          <p:nvPr/>
        </p:nvSpPr>
        <p:spPr>
          <a:xfrm rot="16200000">
            <a:off x="5326505" y="-5334000"/>
            <a:ext cx="13730990" cy="24384004"/>
          </a:xfrm>
          <a:prstGeom prst="rect">
            <a:avLst/>
          </a:prstGeom>
          <a:gradFill>
            <a:gsLst>
              <a:gs pos="30000">
                <a:srgbClr val="000000">
                  <a:alpha val="86000"/>
                </a:srgbClr>
              </a:gs>
              <a:gs pos="85000">
                <a:srgbClr val="000000">
                  <a:alpha val="0"/>
                </a:srgbClr>
              </a:gs>
            </a:gsLst>
            <a:lin ang="5400000"/>
          </a:gradFill>
          <a:ln w="12700">
            <a:miter lim="400000"/>
          </a:ln>
        </p:spPr>
        <p:txBody>
          <a:bodyPr tIns="91439" bIns="91439" anchor="ctr"/>
          <a:lstStyle/>
          <a:p>
            <a:pPr defTabSz="1828800">
              <a:defRPr sz="3600">
                <a:solidFill>
                  <a:srgbClr val="FFFFFF"/>
                </a:solidFill>
                <a:latin typeface="Calibri"/>
                <a:ea typeface="Calibri"/>
                <a:cs typeface="Calibri"/>
                <a:sym typeface="Calibri"/>
              </a:defRPr>
            </a:pPr>
          </a:p>
        </p:txBody>
      </p:sp>
      <p:sp>
        <p:nvSpPr>
          <p:cNvPr id="250" name="Slide Number"/>
          <p:cNvSpPr txBox="1"/>
          <p:nvPr>
            <p:ph type="sldNum" sz="quarter" idx="2"/>
          </p:nvPr>
        </p:nvSpPr>
        <p:spPr>
          <a:xfrm>
            <a:off x="460945" y="12873694"/>
            <a:ext cx="652076" cy="675641"/>
          </a:xfrm>
          <a:prstGeom prst="rect">
            <a:avLst/>
          </a:prstGeom>
        </p:spPr>
        <p:txBody>
          <a:bodyPr lIns="121920" tIns="121920" rIns="121920" bIns="121920" anchor="ctr"/>
          <a:lstStyle>
            <a:lvl1pPr defTabSz="1828800">
              <a:defRPr b="1" sz="2800">
                <a:solidFill>
                  <a:srgbClr val="FFFFFF"/>
                </a:solidFill>
                <a:latin typeface="TeleNeo Office ExtraBold"/>
                <a:ea typeface="TeleNeo Office ExtraBold"/>
                <a:cs typeface="TeleNeo Office ExtraBold"/>
                <a:sym typeface="TeleNeo Office ExtraBold"/>
              </a:defRPr>
            </a:lvl1pPr>
          </a:lstStyle>
          <a:p>
            <a:pPr/>
            <a:fld id="{86CB4B4D-7CA3-9044-876B-883B54F8677D}" type="slidenum"/>
          </a:p>
        </p:txBody>
      </p:sp>
      <p:sp>
        <p:nvSpPr>
          <p:cNvPr id="251" name="Body Level One…"/>
          <p:cNvSpPr txBox="1"/>
          <p:nvPr>
            <p:ph type="body" sz="quarter" idx="1" hasCustomPrompt="1"/>
          </p:nvPr>
        </p:nvSpPr>
        <p:spPr>
          <a:xfrm>
            <a:off x="1963709" y="11577194"/>
            <a:ext cx="6254315" cy="497061"/>
          </a:xfrm>
          <a:prstGeom prst="rect">
            <a:avLst/>
          </a:prstGeom>
        </p:spPr>
        <p:txBody>
          <a:bodyPr lIns="0" tIns="0" rIns="0" bIns="0"/>
          <a:lstStyle>
            <a:lvl1pPr marL="0" indent="0" defTabSz="1828800">
              <a:lnSpc>
                <a:spcPct val="80000"/>
              </a:lnSpc>
              <a:spcBef>
                <a:spcPts val="2000"/>
              </a:spcBef>
              <a:buSzTx/>
              <a:buNone/>
              <a:defRPr b="1" spc="600" sz="2400">
                <a:solidFill>
                  <a:srgbClr val="FFFFFF"/>
                </a:solidFill>
                <a:latin typeface="TeleNeo Office ExtraBold"/>
                <a:ea typeface="TeleNeo Office ExtraBold"/>
                <a:cs typeface="TeleNeo Office ExtraBold"/>
                <a:sym typeface="TeleNeo Office ExtraBold"/>
              </a:defRPr>
            </a:lvl1pPr>
            <a:lvl2pPr marL="571500" indent="-114300" defTabSz="1828800">
              <a:lnSpc>
                <a:spcPct val="80000"/>
              </a:lnSpc>
              <a:spcBef>
                <a:spcPts val="2000"/>
              </a:spcBef>
              <a:buSzPct val="100000"/>
              <a:defRPr b="1" spc="600" sz="2400">
                <a:solidFill>
                  <a:srgbClr val="FFFFFF"/>
                </a:solidFill>
                <a:latin typeface="TeleNeo Office ExtraBold"/>
                <a:ea typeface="TeleNeo Office ExtraBold"/>
                <a:cs typeface="TeleNeo Office ExtraBold"/>
                <a:sym typeface="TeleNeo Office ExtraBold"/>
              </a:defRPr>
            </a:lvl2pPr>
            <a:lvl3pPr marL="0" indent="914400" defTabSz="1828800">
              <a:lnSpc>
                <a:spcPct val="80000"/>
              </a:lnSpc>
              <a:spcBef>
                <a:spcPts val="2000"/>
              </a:spcBef>
              <a:buSzTx/>
              <a:buNone/>
              <a:defRPr b="1" spc="600" sz="2400">
                <a:solidFill>
                  <a:srgbClr val="FFFFFF"/>
                </a:solidFill>
                <a:latin typeface="TeleNeo Office ExtraBold"/>
                <a:ea typeface="TeleNeo Office ExtraBold"/>
                <a:cs typeface="TeleNeo Office ExtraBold"/>
                <a:sym typeface="TeleNeo Office ExtraBold"/>
              </a:defRPr>
            </a:lvl3pPr>
            <a:lvl4pPr marL="1763485" indent="-391885" defTabSz="1828800">
              <a:lnSpc>
                <a:spcPct val="80000"/>
              </a:lnSpc>
              <a:spcBef>
                <a:spcPts val="2000"/>
              </a:spcBef>
              <a:buSzPct val="100000"/>
              <a:defRPr b="1" spc="600" sz="2400">
                <a:solidFill>
                  <a:srgbClr val="FFFFFF"/>
                </a:solidFill>
                <a:latin typeface="TeleNeo Office ExtraBold"/>
                <a:ea typeface="TeleNeo Office ExtraBold"/>
                <a:cs typeface="TeleNeo Office ExtraBold"/>
                <a:sym typeface="TeleNeo Office ExtraBold"/>
              </a:defRPr>
            </a:lvl4pPr>
            <a:lvl5pPr marL="2133600" indent="-304800" defTabSz="1828800">
              <a:lnSpc>
                <a:spcPct val="80000"/>
              </a:lnSpc>
              <a:spcBef>
                <a:spcPts val="2000"/>
              </a:spcBef>
              <a:buSzPct val="100000"/>
              <a:defRPr b="1" spc="600" sz="2400">
                <a:solidFill>
                  <a:srgbClr val="FFFFFF"/>
                </a:solidFill>
                <a:latin typeface="TeleNeo Office ExtraBold"/>
                <a:ea typeface="TeleNeo Office ExtraBold"/>
                <a:cs typeface="TeleNeo Office ExtraBold"/>
                <a:sym typeface="TeleNeo Office ExtraBold"/>
              </a:defRPr>
            </a:lvl5pPr>
          </a:lstStyle>
          <a:p>
            <a:pPr/>
            <a:r>
              <a:t>SUBTEXT</a:t>
            </a:r>
          </a:p>
          <a:p>
            <a:pPr lvl="1"/>
            <a:r>
              <a:t/>
            </a:r>
          </a:p>
          <a:p>
            <a:pPr lvl="2"/>
            <a:r>
              <a:t/>
            </a:r>
          </a:p>
          <a:p>
            <a:pPr lvl="3"/>
            <a:r>
              <a:t/>
            </a:r>
          </a:p>
          <a:p>
            <a:pPr lvl="4"/>
            <a:r>
              <a:t/>
            </a:r>
          </a:p>
        </p:txBody>
      </p:sp>
      <p:sp>
        <p:nvSpPr>
          <p:cNvPr id="252" name="Cover PageText Highlight"/>
          <p:cNvSpPr txBox="1"/>
          <p:nvPr>
            <p:ph type="title" hasCustomPrompt="1"/>
          </p:nvPr>
        </p:nvSpPr>
        <p:spPr>
          <a:xfrm>
            <a:off x="1963709" y="7986539"/>
            <a:ext cx="11967443" cy="3121667"/>
          </a:xfrm>
          <a:prstGeom prst="rect">
            <a:avLst/>
          </a:prstGeom>
        </p:spPr>
        <p:txBody>
          <a:bodyPr lIns="0" tIns="0" rIns="0" bIns="0" anchor="b"/>
          <a:lstStyle>
            <a:lvl1pPr defTabSz="1828800">
              <a:defRPr spc="0" sz="12400">
                <a:solidFill>
                  <a:srgbClr val="FFFFFF"/>
                </a:solidFill>
                <a:latin typeface="TeleNeo Office ExtraBold"/>
                <a:ea typeface="TeleNeo Office ExtraBold"/>
                <a:cs typeface="TeleNeo Office ExtraBold"/>
                <a:sym typeface="TeleNeo Office ExtraBold"/>
              </a:defRPr>
            </a:lvl1pPr>
          </a:lstStyle>
          <a:p>
            <a:pPr/>
            <a:r>
              <a:t>Cover PageText Highlight</a:t>
            </a:r>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259"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260" name="Body Level One…"/>
          <p:cNvSpPr txBox="1"/>
          <p:nvPr>
            <p:ph type="body" sz="half" idx="1" hasCustomPrompt="1"/>
          </p:nvPr>
        </p:nvSpPr>
        <p:spPr>
          <a:xfrm>
            <a:off x="1206500" y="4248504"/>
            <a:ext cx="9779000" cy="8256630"/>
          </a:xfrm>
          <a:prstGeom prst="rect">
            <a:avLst/>
          </a:prstGeom>
        </p:spPr>
        <p:txBody>
          <a:bodyPr/>
          <a:lstStyle>
            <a:lvl1pPr>
              <a:spcBef>
                <a:spcPts val="4500"/>
              </a:spcBef>
            </a:lvl1pPr>
            <a:lvl2pPr>
              <a:spcBef>
                <a:spcPts val="4500"/>
              </a:spcBef>
            </a:lvl2pPr>
            <a:lvl3pPr>
              <a:spcBef>
                <a:spcPts val="4500"/>
              </a:spcBef>
            </a:lvl3pPr>
            <a:lvl4pPr>
              <a:spcBef>
                <a:spcPts val="4500"/>
              </a:spcBef>
            </a:lvl4pPr>
            <a:lvl5pPr>
              <a:spcBef>
                <a:spcPts val="4500"/>
              </a:spcBef>
            </a:lvl5pPr>
          </a:lstStyle>
          <a:p>
            <a:pPr/>
            <a:r>
              <a:t>Slide bullet text</a:t>
            </a:r>
          </a:p>
          <a:p>
            <a:pPr lvl="1"/>
            <a:r>
              <a:t/>
            </a:r>
          </a:p>
          <a:p>
            <a:pPr lvl="2"/>
            <a:r>
              <a:t/>
            </a:r>
          </a:p>
          <a:p>
            <a:pPr lvl="3"/>
            <a:r>
              <a:t/>
            </a:r>
          </a:p>
          <a:p>
            <a:pPr lvl="4"/>
            <a:r>
              <a:t/>
            </a:r>
          </a:p>
        </p:txBody>
      </p:sp>
      <p:sp>
        <p:nvSpPr>
          <p:cNvPr id="261" name="Bowl of pappardelle pasta with parsley butter, roasted hazelnuts, and shaved parmesan cheese"/>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262"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2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Bowl with salmon cakes, salad, and hummus"/>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Bowl of pappardelle pasta with parsley butter, roasted hazelnuts, and shaved parmesan cheese"/>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spc="-232" sz="11600"/>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2500"/>
        </a:spcBef>
        <a:spcAft>
          <a:spcPts val="0"/>
        </a:spcAft>
        <a:buClrTx/>
        <a:buSzPct val="123000"/>
        <a:buFontTx/>
        <a:buChar char="•"/>
        <a:tabLst/>
        <a:defRPr b="0" baseline="0" cap="none" i="0" spc="0" strike="noStrike" sz="4800" u="none">
          <a:solidFill>
            <a:srgbClr val="505050"/>
          </a:solidFill>
          <a:uFillTx/>
          <a:latin typeface="+mn-lt"/>
          <a:ea typeface="+mn-ea"/>
          <a:cs typeface="+mn-cs"/>
          <a:sym typeface="Helvetica Neue"/>
        </a:defRPr>
      </a:lvl1pPr>
      <a:lvl2pPr marL="1219200" marR="0" indent="-609600" algn="l" defTabSz="2438338" rtl="0" latinLnBrk="0">
        <a:lnSpc>
          <a:spcPct val="90000"/>
        </a:lnSpc>
        <a:spcBef>
          <a:spcPts val="2500"/>
        </a:spcBef>
        <a:spcAft>
          <a:spcPts val="0"/>
        </a:spcAft>
        <a:buClrTx/>
        <a:buSzPct val="123000"/>
        <a:buFontTx/>
        <a:buChar char="•"/>
        <a:tabLst/>
        <a:defRPr b="0" baseline="0" cap="none" i="0" spc="0" strike="noStrike" sz="4800" u="none">
          <a:solidFill>
            <a:srgbClr val="505050"/>
          </a:solidFill>
          <a:uFillTx/>
          <a:latin typeface="+mn-lt"/>
          <a:ea typeface="+mn-ea"/>
          <a:cs typeface="+mn-cs"/>
          <a:sym typeface="Helvetica Neue"/>
        </a:defRPr>
      </a:lvl2pPr>
      <a:lvl3pPr marL="1828800" marR="0" indent="-609600" algn="l" defTabSz="2438338" rtl="0" latinLnBrk="0">
        <a:lnSpc>
          <a:spcPct val="90000"/>
        </a:lnSpc>
        <a:spcBef>
          <a:spcPts val="2500"/>
        </a:spcBef>
        <a:spcAft>
          <a:spcPts val="0"/>
        </a:spcAft>
        <a:buClrTx/>
        <a:buSzPct val="123000"/>
        <a:buFontTx/>
        <a:buChar char="•"/>
        <a:tabLst/>
        <a:defRPr b="0" baseline="0" cap="none" i="0" spc="0" strike="noStrike" sz="4800" u="none">
          <a:solidFill>
            <a:srgbClr val="505050"/>
          </a:solidFill>
          <a:uFillTx/>
          <a:latin typeface="+mn-lt"/>
          <a:ea typeface="+mn-ea"/>
          <a:cs typeface="+mn-cs"/>
          <a:sym typeface="Helvetica Neue"/>
        </a:defRPr>
      </a:lvl3pPr>
      <a:lvl4pPr marL="2438400" marR="0" indent="-609600" algn="l" defTabSz="2438338" rtl="0" latinLnBrk="0">
        <a:lnSpc>
          <a:spcPct val="90000"/>
        </a:lnSpc>
        <a:spcBef>
          <a:spcPts val="2500"/>
        </a:spcBef>
        <a:spcAft>
          <a:spcPts val="0"/>
        </a:spcAft>
        <a:buClrTx/>
        <a:buSzPct val="123000"/>
        <a:buFontTx/>
        <a:buChar char="•"/>
        <a:tabLst/>
        <a:defRPr b="0" baseline="0" cap="none" i="0" spc="0" strike="noStrike" sz="4800" u="none">
          <a:solidFill>
            <a:srgbClr val="505050"/>
          </a:solidFill>
          <a:uFillTx/>
          <a:latin typeface="+mn-lt"/>
          <a:ea typeface="+mn-ea"/>
          <a:cs typeface="+mn-cs"/>
          <a:sym typeface="Helvetica Neue"/>
        </a:defRPr>
      </a:lvl4pPr>
      <a:lvl5pPr marL="3048000" marR="0" indent="-609600" algn="l" defTabSz="2438338" rtl="0" latinLnBrk="0">
        <a:lnSpc>
          <a:spcPct val="90000"/>
        </a:lnSpc>
        <a:spcBef>
          <a:spcPts val="2500"/>
        </a:spcBef>
        <a:spcAft>
          <a:spcPts val="0"/>
        </a:spcAft>
        <a:buClrTx/>
        <a:buSzPct val="123000"/>
        <a:buFontTx/>
        <a:buChar char="•"/>
        <a:tabLst/>
        <a:defRPr b="0" baseline="0" cap="none" i="0" spc="0" strike="noStrike" sz="4800" u="none">
          <a:solidFill>
            <a:srgbClr val="505050"/>
          </a:solidFill>
          <a:uFillTx/>
          <a:latin typeface="+mn-lt"/>
          <a:ea typeface="+mn-ea"/>
          <a:cs typeface="+mn-cs"/>
          <a:sym typeface="Helvetica Neue"/>
        </a:defRPr>
      </a:lvl5pPr>
      <a:lvl6pPr marL="3657600" marR="0" indent="-609600" algn="l" defTabSz="2438338" rtl="0" latinLnBrk="0">
        <a:lnSpc>
          <a:spcPct val="90000"/>
        </a:lnSpc>
        <a:spcBef>
          <a:spcPts val="2500"/>
        </a:spcBef>
        <a:spcAft>
          <a:spcPts val="0"/>
        </a:spcAft>
        <a:buClrTx/>
        <a:buSzPct val="123000"/>
        <a:buFontTx/>
        <a:buChar char="•"/>
        <a:tabLst/>
        <a:defRPr b="0" baseline="0" cap="none" i="0" spc="0" strike="noStrike" sz="4800" u="none">
          <a:solidFill>
            <a:srgbClr val="505050"/>
          </a:solidFill>
          <a:uFillTx/>
          <a:latin typeface="+mn-lt"/>
          <a:ea typeface="+mn-ea"/>
          <a:cs typeface="+mn-cs"/>
          <a:sym typeface="Helvetica Neue"/>
        </a:defRPr>
      </a:lvl6pPr>
      <a:lvl7pPr marL="4267200" marR="0" indent="-609600" algn="l" defTabSz="2438338" rtl="0" latinLnBrk="0">
        <a:lnSpc>
          <a:spcPct val="90000"/>
        </a:lnSpc>
        <a:spcBef>
          <a:spcPts val="2500"/>
        </a:spcBef>
        <a:spcAft>
          <a:spcPts val="0"/>
        </a:spcAft>
        <a:buClrTx/>
        <a:buSzPct val="123000"/>
        <a:buFontTx/>
        <a:buChar char="•"/>
        <a:tabLst/>
        <a:defRPr b="0" baseline="0" cap="none" i="0" spc="0" strike="noStrike" sz="4800" u="none">
          <a:solidFill>
            <a:srgbClr val="505050"/>
          </a:solidFill>
          <a:uFillTx/>
          <a:latin typeface="+mn-lt"/>
          <a:ea typeface="+mn-ea"/>
          <a:cs typeface="+mn-cs"/>
          <a:sym typeface="Helvetica Neue"/>
        </a:defRPr>
      </a:lvl7pPr>
      <a:lvl8pPr marL="4876800" marR="0" indent="-609600" algn="l" defTabSz="2438338" rtl="0" latinLnBrk="0">
        <a:lnSpc>
          <a:spcPct val="90000"/>
        </a:lnSpc>
        <a:spcBef>
          <a:spcPts val="2500"/>
        </a:spcBef>
        <a:spcAft>
          <a:spcPts val="0"/>
        </a:spcAft>
        <a:buClrTx/>
        <a:buSzPct val="123000"/>
        <a:buFontTx/>
        <a:buChar char="•"/>
        <a:tabLst/>
        <a:defRPr b="0" baseline="0" cap="none" i="0" spc="0" strike="noStrike" sz="4800" u="none">
          <a:solidFill>
            <a:srgbClr val="505050"/>
          </a:solidFill>
          <a:uFillTx/>
          <a:latin typeface="+mn-lt"/>
          <a:ea typeface="+mn-ea"/>
          <a:cs typeface="+mn-cs"/>
          <a:sym typeface="Helvetica Neue"/>
        </a:defRPr>
      </a:lvl8pPr>
      <a:lvl9pPr marL="5486400" marR="0" indent="-609600" algn="l" defTabSz="2438338" rtl="0" latinLnBrk="0">
        <a:lnSpc>
          <a:spcPct val="90000"/>
        </a:lnSpc>
        <a:spcBef>
          <a:spcPts val="2500"/>
        </a:spcBef>
        <a:spcAft>
          <a:spcPts val="0"/>
        </a:spcAft>
        <a:buClrTx/>
        <a:buSzPct val="123000"/>
        <a:buFontTx/>
        <a:buChar char="•"/>
        <a:tabLst/>
        <a:defRPr b="0" baseline="0" cap="none" i="0" spc="0" strike="noStrike" sz="4800" u="none">
          <a:solidFill>
            <a:srgbClr val="50505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fje@cmu.edu" TargetMode="External"/><Relationship Id="rId4" Type="http://schemas.openxmlformats.org/officeDocument/2006/relationships/image" Target="../media/image1.png"/><Relationship Id="rId5" Type="http://schemas.openxmlformats.org/officeDocument/2006/relationships/hyperlink" Target="http://hcii.cmu.edu" TargetMode="External"/><Relationship Id="rId6" Type="http://schemas.openxmlformats.org/officeDocument/2006/relationships/hyperlink" Target="http://axle-lab.com" TargetMode="External"/><Relationship Id="rId7" Type="http://schemas.openxmlformats.org/officeDocument/2006/relationships/hyperlink" Target="http://dig.cmu.edu" TargetMode="External"/><Relationship Id="rId8" Type="http://schemas.openxmlformats.org/officeDocument/2006/relationships/image" Target="../media/image2.png"/><Relationship Id="rId9" Type="http://schemas.openxmlformats.org/officeDocument/2006/relationships/hyperlink" Target="https://www.frank.computer/"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hyperlink" Target="https://highcharts.github.io/highcharts-a11y-prototyping/early_explo/examples/menu/menu.html"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www.frank.computer/" TargetMode="External"/><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hyperlink" Target="mailto:fje@cmu.edu" TargetMode="External"/><Relationship Id="rId7" Type="http://schemas.openxmlformats.org/officeDocument/2006/relationships/hyperlink" Target="http://hcii.cmu.edu" TargetMode="External"/><Relationship Id="rId8" Type="http://schemas.openxmlformats.org/officeDocument/2006/relationships/hyperlink" Target="http://axle-lab.com" TargetMode="External"/><Relationship Id="rId9" Type="http://schemas.openxmlformats.org/officeDocument/2006/relationships/hyperlink" Target="http://dig.cmu.edu"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hyperlink" Target="https://dig.cmu.edu/counterpoint/2024/04/30/gapminder-accessible.html"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Frank Elavsky, fje@cmu.edu"/>
          <p:cNvSpPr txBox="1"/>
          <p:nvPr>
            <p:ph type="body" idx="21"/>
          </p:nvPr>
        </p:nvSpPr>
        <p:spPr>
          <a:xfrm>
            <a:off x="1201340" y="11859862"/>
            <a:ext cx="10101717" cy="733670"/>
          </a:xfrm>
          <a:prstGeom prst="rect">
            <a:avLst/>
          </a:prstGeom>
          <a:extLst>
            <a:ext uri="{C572A759-6A51-4108-AA02-DFA0A04FC94B}">
              <ma14:wrappingTextBoxFlag xmlns:ma14="http://schemas.microsoft.com/office/mac/drawingml/2011/main" val="1"/>
            </a:ext>
          </a:extLst>
        </p:spPr>
        <p:txBody>
          <a:bodyPr/>
          <a:lstStyle/>
          <a:p>
            <a:pPr defTabSz="2243271">
              <a:lnSpc>
                <a:spcPct val="90000"/>
              </a:lnSpc>
              <a:spcBef>
                <a:spcPts val="2300"/>
              </a:spcBef>
              <a:defRPr b="0" sz="4416"/>
            </a:pPr>
            <a:r>
              <a:t>Frank Elavsky, </a:t>
            </a:r>
            <a:r>
              <a:rPr u="sng">
                <a:hlinkClick r:id="rId3" invalidUrl="" action="" tgtFrame="" tooltip="" history="1" highlightClick="0" endSnd="0"/>
              </a:rPr>
              <a:t>fje@cmu.edu</a:t>
            </a:r>
            <a:r>
              <a:t> </a:t>
            </a:r>
          </a:p>
        </p:txBody>
      </p:sp>
      <p:sp>
        <p:nvSpPr>
          <p:cNvPr id="273" name="Accessibility and Data Visualization"/>
          <p:cNvSpPr txBox="1"/>
          <p:nvPr>
            <p:ph type="ctrTitle"/>
          </p:nvPr>
        </p:nvSpPr>
        <p:spPr>
          <a:xfrm>
            <a:off x="1206498" y="2574991"/>
            <a:ext cx="21971004" cy="4648201"/>
          </a:xfrm>
          <a:prstGeom prst="rect">
            <a:avLst/>
          </a:prstGeom>
        </p:spPr>
        <p:txBody>
          <a:bodyPr/>
          <a:lstStyle/>
          <a:p>
            <a:pPr/>
            <a:r>
              <a:t>Accessibility and Data Visualization</a:t>
            </a:r>
          </a:p>
        </p:txBody>
      </p:sp>
      <p:pic>
        <p:nvPicPr>
          <p:cNvPr id="274" name="Human-computer interaction institute, axle lab, and dig lab logos." descr="Human-computer interaction institute, axle lab, and dig lab logos."/>
          <p:cNvPicPr>
            <a:picLocks noChangeAspect="1"/>
          </p:cNvPicPr>
          <p:nvPr/>
        </p:nvPicPr>
        <p:blipFill>
          <a:blip r:embed="rId4">
            <a:extLst/>
          </a:blip>
          <a:stretch>
            <a:fillRect/>
          </a:stretch>
        </p:blipFill>
        <p:spPr>
          <a:xfrm>
            <a:off x="14641056" y="9416508"/>
            <a:ext cx="8743629" cy="2507734"/>
          </a:xfrm>
          <a:prstGeom prst="rect">
            <a:avLst/>
          </a:prstGeom>
          <a:ln w="12700">
            <a:miter lim="400000"/>
          </a:ln>
        </p:spPr>
      </p:pic>
      <p:sp>
        <p:nvSpPr>
          <p:cNvPr id="275" name="hcii.cmu.edu, axle-lab.com, dig.cmu.edu"/>
          <p:cNvSpPr txBox="1"/>
          <p:nvPr/>
        </p:nvSpPr>
        <p:spPr>
          <a:xfrm>
            <a:off x="12879534" y="11839048"/>
            <a:ext cx="10581562" cy="73367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r" defTabSz="2243271">
              <a:lnSpc>
                <a:spcPct val="90000"/>
              </a:lnSpc>
              <a:spcBef>
                <a:spcPts val="2300"/>
              </a:spcBef>
              <a:defRPr sz="4416">
                <a:solidFill>
                  <a:srgbClr val="505050"/>
                </a:solidFill>
              </a:defRPr>
            </a:pPr>
            <a:r>
              <a:rPr u="sng">
                <a:hlinkClick r:id="rId5" invalidUrl="" action="" tgtFrame="" tooltip="" history="1" highlightClick="0" endSnd="0"/>
              </a:rPr>
              <a:t>hcii.cmu.edu</a:t>
            </a:r>
            <a:r>
              <a:t>, </a:t>
            </a:r>
            <a:r>
              <a:rPr u="sng">
                <a:hlinkClick r:id="rId6" invalidUrl="" action="" tgtFrame="" tooltip="" history="1" highlightClick="0" endSnd="0"/>
              </a:rPr>
              <a:t>axle-lab.com</a:t>
            </a:r>
            <a:r>
              <a:t>, </a:t>
            </a:r>
            <a:r>
              <a:rPr u="sng">
                <a:hlinkClick r:id="rId7" invalidUrl="" action="" tgtFrame="" tooltip="" history="1" highlightClick="0" endSnd="0"/>
              </a:rPr>
              <a:t>dig.cmu.edu</a:t>
            </a:r>
            <a:r>
              <a:t> </a:t>
            </a:r>
          </a:p>
        </p:txBody>
      </p:sp>
      <p:pic>
        <p:nvPicPr>
          <p:cNvPr id="276" name="Frank Elavsky, a smiling white man with brown hair and glasses." descr="Frank Elavsky, a smiling white man with brown hair and glasses."/>
          <p:cNvPicPr>
            <a:picLocks noChangeAspect="1"/>
          </p:cNvPicPr>
          <p:nvPr/>
        </p:nvPicPr>
        <p:blipFill>
          <a:blip r:embed="rId8">
            <a:extLst/>
          </a:blip>
          <a:stretch>
            <a:fillRect/>
          </a:stretch>
        </p:blipFill>
        <p:spPr>
          <a:xfrm>
            <a:off x="1453305" y="9300226"/>
            <a:ext cx="2374901" cy="2387601"/>
          </a:xfrm>
          <a:prstGeom prst="rect">
            <a:avLst/>
          </a:prstGeom>
          <a:ln w="12700">
            <a:miter lim="400000"/>
          </a:ln>
        </p:spPr>
      </p:pic>
      <p:sp>
        <p:nvSpPr>
          <p:cNvPr id="277" name="2025"/>
          <p:cNvSpPr txBox="1"/>
          <p:nvPr/>
        </p:nvSpPr>
        <p:spPr>
          <a:xfrm>
            <a:off x="1201340" y="945845"/>
            <a:ext cx="10581562" cy="63697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l" defTabSz="1877520">
              <a:lnSpc>
                <a:spcPct val="90000"/>
              </a:lnSpc>
              <a:spcBef>
                <a:spcPts val="1900"/>
              </a:spcBef>
              <a:defRPr sz="3696">
                <a:solidFill>
                  <a:srgbClr val="505050"/>
                </a:solidFill>
              </a:defRPr>
            </a:lvl1pPr>
          </a:lstStyle>
          <a:p>
            <a:pPr/>
            <a:r>
              <a:t>2025</a:t>
            </a:r>
          </a:p>
        </p:txBody>
      </p:sp>
      <p:sp>
        <p:nvSpPr>
          <p:cNvPr id="278" name="frank.computer"/>
          <p:cNvSpPr txBox="1"/>
          <p:nvPr/>
        </p:nvSpPr>
        <p:spPr>
          <a:xfrm>
            <a:off x="12879534" y="945845"/>
            <a:ext cx="10581562" cy="63697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r" defTabSz="1877520">
              <a:lnSpc>
                <a:spcPct val="90000"/>
              </a:lnSpc>
              <a:spcBef>
                <a:spcPts val="1900"/>
              </a:spcBef>
              <a:defRPr sz="3696" u="sng">
                <a:solidFill>
                  <a:srgbClr val="505050"/>
                </a:solidFill>
                <a:hlinkClick r:id="rId9" invalidUrl="" action="" tgtFrame="" tooltip="" history="1" highlightClick="0" endSnd="0"/>
              </a:defRPr>
            </a:lvl1pPr>
          </a:lstStyle>
          <a:p>
            <a:pPr>
              <a:defRPr u="none"/>
            </a:pPr>
            <a:r>
              <a:rPr u="sng">
                <a:hlinkClick r:id="rId9" invalidUrl="" action="" tgtFrame="" tooltip="" history="1" highlightClick="0" endSnd="0"/>
              </a:rPr>
              <a:t>frank.computer</a:t>
            </a:r>
          </a:p>
        </p:txBody>
      </p:sp>
      <p:sp>
        <p:nvSpPr>
          <p:cNvPr id="279" name="Tool-making and guidelines"/>
          <p:cNvSpPr txBox="1"/>
          <p:nvPr/>
        </p:nvSpPr>
        <p:spPr>
          <a:xfrm>
            <a:off x="1206500" y="7069663"/>
            <a:ext cx="21971000" cy="93478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l" defTabSz="825500">
              <a:defRPr b="1" sz="5500">
                <a:solidFill>
                  <a:srgbClr val="505050"/>
                </a:solidFill>
              </a:defRPr>
            </a:lvl1pPr>
          </a:lstStyle>
          <a:p>
            <a:pPr/>
            <a:r>
              <a:t>Tool-making and guidelines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2"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lvl1pPr defTabSz="914400">
              <a:defRPr>
                <a:solidFill>
                  <a:srgbClr val="5E5E5E"/>
                </a:solidFill>
              </a:defRPr>
            </a:lvl1pPr>
          </a:lstStyle>
          <a:p>
            <a:pPr/>
            <a:fld id="{86CB4B4D-7CA3-9044-876B-883B54F8677D}" type="slidenum"/>
          </a:p>
        </p:txBody>
      </p:sp>
      <p:pic>
        <p:nvPicPr>
          <p:cNvPr id="373" name="Estimated US Energy Consumption in 2017. Sankey Diagram shown with textures and colors across the sankey flow bands." descr="Estimated US Energy Consumption in 2017. Sankey Diagram shown with textures and colors across the sankey flow bands."/>
          <p:cNvPicPr>
            <a:picLocks noChangeAspect="1"/>
          </p:cNvPicPr>
          <p:nvPr/>
        </p:nvPicPr>
        <p:blipFill>
          <a:blip r:embed="rId3">
            <a:extLst/>
          </a:blip>
          <a:stretch>
            <a:fillRect/>
          </a:stretch>
        </p:blipFill>
        <p:spPr>
          <a:xfrm>
            <a:off x="298800" y="2586561"/>
            <a:ext cx="23786400" cy="10026047"/>
          </a:xfrm>
          <a:prstGeom prst="rect">
            <a:avLst/>
          </a:prstGeom>
          <a:ln w="12700">
            <a:miter lim="400000"/>
          </a:ln>
        </p:spPr>
      </p:pic>
      <p:sp>
        <p:nvSpPr>
          <p:cNvPr id="374" name="Google Shape;193;g10117343390_0_11"/>
          <p:cNvSpPr txBox="1"/>
          <p:nvPr>
            <p:ph type="title"/>
          </p:nvPr>
        </p:nvSpPr>
        <p:spPr>
          <a:xfrm>
            <a:off x="1206500" y="1079500"/>
            <a:ext cx="20840809" cy="1435100"/>
          </a:xfrm>
          <a:prstGeom prst="rect">
            <a:avLst/>
          </a:prstGeom>
        </p:spPr>
        <p:txBody>
          <a:bodyPr/>
          <a:lstStyle>
            <a:lvl1pPr defTabSz="1804370">
              <a:defRPr b="1" spc="-171" sz="8584"/>
            </a:lvl1pPr>
          </a:lstStyle>
          <a:p>
            <a:pPr/>
            <a:r>
              <a:t>What about this might be a barrier? Why?</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8"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lvl1pPr defTabSz="914400">
              <a:defRPr>
                <a:solidFill>
                  <a:srgbClr val="5E5E5E"/>
                </a:solidFill>
              </a:defRPr>
            </a:lvl1pPr>
          </a:lstStyle>
          <a:p>
            <a:pPr/>
            <a:fld id="{86CB4B4D-7CA3-9044-876B-883B54F8677D}" type="slidenum"/>
          </a:p>
        </p:txBody>
      </p:sp>
      <p:sp>
        <p:nvSpPr>
          <p:cNvPr id="379" name="Google Shape;193;g10117343390_0_11"/>
          <p:cNvSpPr txBox="1"/>
          <p:nvPr>
            <p:ph type="title"/>
          </p:nvPr>
        </p:nvSpPr>
        <p:spPr>
          <a:xfrm>
            <a:off x="1206500" y="1079500"/>
            <a:ext cx="20840809" cy="1435100"/>
          </a:xfrm>
          <a:prstGeom prst="rect">
            <a:avLst/>
          </a:prstGeom>
        </p:spPr>
        <p:txBody>
          <a:bodyPr/>
          <a:lstStyle/>
          <a:p>
            <a:pPr defTabSz="1609303">
              <a:defRPr b="1" spc="-153" sz="7656"/>
            </a:pPr>
            <a:r>
              <a:rPr i="1"/>
              <a:t>Softerware</a:t>
            </a:r>
            <a:r>
              <a:t>: malleable systems with guardrails</a:t>
            </a:r>
          </a:p>
        </p:txBody>
      </p:sp>
      <p:pic>
        <p:nvPicPr>
          <p:cNvPr id="380" name="A screenshot of a chart dashboard with 3 charts and a Preferences Menu. Options are chosen in the menu that have made the sankey, bar, and line charts next to it change." descr="A screenshot of a chart dashboard with 3 charts and a Preferences Menu. Options are chosen in the menu that have made the sankey, bar, and line charts next to it change."/>
          <p:cNvPicPr>
            <a:picLocks noChangeAspect="1"/>
          </p:cNvPicPr>
          <p:nvPr/>
        </p:nvPicPr>
        <p:blipFill>
          <a:blip r:embed="rId3">
            <a:extLst/>
          </a:blip>
          <a:stretch>
            <a:fillRect/>
          </a:stretch>
        </p:blipFill>
        <p:spPr>
          <a:xfrm>
            <a:off x="1149350" y="2372568"/>
            <a:ext cx="22085300" cy="10426701"/>
          </a:xfrm>
          <a:prstGeom prst="rect">
            <a:avLst/>
          </a:prstGeom>
          <a:ln w="12700">
            <a:miter lim="400000"/>
          </a:ln>
        </p:spPr>
      </p:pic>
      <p:sp>
        <p:nvSpPr>
          <p:cNvPr id="381" name="Interactive demo link"/>
          <p:cNvSpPr txBox="1"/>
          <p:nvPr/>
        </p:nvSpPr>
        <p:spPr>
          <a:xfrm>
            <a:off x="10720578" y="12524678"/>
            <a:ext cx="2942845"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4" invalidUrl="" action="" tgtFrame="" tooltip="" history="1" highlightClick="0" endSnd="0"/>
              </a:defRPr>
            </a:lvl1pPr>
          </a:lstStyle>
          <a:p>
            <a:pPr>
              <a:defRPr u="none"/>
            </a:pPr>
            <a:r>
              <a:rPr u="sng">
                <a:hlinkClick r:id="rId4" invalidUrl="" action="" tgtFrame="" tooltip="" history="1" highlightClick="0" endSnd="0"/>
              </a:rPr>
              <a:t>Interactive demo link</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5" name="2025"/>
          <p:cNvSpPr txBox="1"/>
          <p:nvPr/>
        </p:nvSpPr>
        <p:spPr>
          <a:xfrm>
            <a:off x="1201340" y="945845"/>
            <a:ext cx="10581562" cy="63697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l" defTabSz="1877520">
              <a:lnSpc>
                <a:spcPct val="90000"/>
              </a:lnSpc>
              <a:spcBef>
                <a:spcPts val="1900"/>
              </a:spcBef>
              <a:defRPr sz="3696">
                <a:solidFill>
                  <a:srgbClr val="505050"/>
                </a:solidFill>
              </a:defRPr>
            </a:lvl1pPr>
          </a:lstStyle>
          <a:p>
            <a:pPr/>
            <a:r>
              <a:t>2025</a:t>
            </a:r>
          </a:p>
        </p:txBody>
      </p:sp>
      <p:sp>
        <p:nvSpPr>
          <p:cNvPr id="386" name="frank.computer"/>
          <p:cNvSpPr txBox="1"/>
          <p:nvPr/>
        </p:nvSpPr>
        <p:spPr>
          <a:xfrm>
            <a:off x="12879534" y="945845"/>
            <a:ext cx="10581562" cy="63697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r" defTabSz="1877520">
              <a:lnSpc>
                <a:spcPct val="90000"/>
              </a:lnSpc>
              <a:spcBef>
                <a:spcPts val="1900"/>
              </a:spcBef>
              <a:defRPr sz="3696" u="sng">
                <a:solidFill>
                  <a:srgbClr val="505050"/>
                </a:solidFill>
                <a:hlinkClick r:id="rId3" invalidUrl="" action="" tgtFrame="" tooltip="" history="1" highlightClick="0" endSnd="0"/>
              </a:defRPr>
            </a:lvl1pPr>
          </a:lstStyle>
          <a:p>
            <a:pPr>
              <a:defRPr u="none"/>
            </a:pPr>
            <a:r>
              <a:rPr u="sng">
                <a:hlinkClick r:id="rId3" invalidUrl="" action="" tgtFrame="" tooltip="" history="1" highlightClick="0" endSnd="0"/>
              </a:rPr>
              <a:t>frank.computer</a:t>
            </a:r>
          </a:p>
        </p:txBody>
      </p:sp>
      <p:sp>
        <p:nvSpPr>
          <p:cNvPr id="387" name="Line"/>
          <p:cNvSpPr/>
          <p:nvPr/>
        </p:nvSpPr>
        <p:spPr>
          <a:xfrm>
            <a:off x="17112155" y="1264334"/>
            <a:ext cx="2756289" cy="1"/>
          </a:xfrm>
          <a:prstGeom prst="line">
            <a:avLst/>
          </a:prstGeom>
          <a:ln w="152400">
            <a:solidFill>
              <a:srgbClr val="000000"/>
            </a:solidFill>
            <a:miter lim="400000"/>
            <a:tailEnd type="triangle"/>
          </a:ln>
        </p:spPr>
        <p:txBody>
          <a:bodyPr lIns="50800" tIns="50800" rIns="50800" bIns="50800" anchor="ctr"/>
          <a:lstStyle/>
          <a:p>
            <a:pPr/>
          </a:p>
        </p:txBody>
      </p:sp>
      <p:sp>
        <p:nvSpPr>
          <p:cNvPr id="388" name="Slides here"/>
          <p:cNvSpPr txBox="1"/>
          <p:nvPr/>
        </p:nvSpPr>
        <p:spPr>
          <a:xfrm>
            <a:off x="12743422" y="754686"/>
            <a:ext cx="4135375" cy="101929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6000">
                <a:solidFill>
                  <a:srgbClr val="000000"/>
                </a:solidFill>
              </a:defRPr>
            </a:lvl1pPr>
          </a:lstStyle>
          <a:p>
            <a:pPr/>
            <a:r>
              <a:t>Slides here</a:t>
            </a:r>
          </a:p>
        </p:txBody>
      </p:sp>
      <p:sp>
        <p:nvSpPr>
          <p:cNvPr id="389" name="Star"/>
          <p:cNvSpPr/>
          <p:nvPr/>
        </p:nvSpPr>
        <p:spPr>
          <a:xfrm>
            <a:off x="12016259" y="863041"/>
            <a:ext cx="763771" cy="726388"/>
          </a:xfrm>
          <a:prstGeom prst="star5">
            <a:avLst>
              <a:gd name="adj" fmla="val 19100"/>
              <a:gd name="hf" fmla="val 105146"/>
              <a:gd name="vf" fmla="val 110557"/>
            </a:avLst>
          </a:prstGeom>
          <a:solidFill>
            <a:srgbClr val="8D2824"/>
          </a:solidFill>
          <a:ln w="12700">
            <a:miter lim="400000"/>
          </a:ln>
        </p:spPr>
        <p:txBody>
          <a:bodyPr lIns="50800" tIns="50800" rIns="50800" bIns="50800" anchor="ctr"/>
          <a:lstStyle/>
          <a:p>
            <a:pPr defTabSz="825500">
              <a:defRPr sz="3200">
                <a:solidFill>
                  <a:srgbClr val="8D2824"/>
                </a:solidFill>
                <a:latin typeface="Helvetica Neue Medium"/>
                <a:ea typeface="Helvetica Neue Medium"/>
                <a:cs typeface="Helvetica Neue Medium"/>
                <a:sym typeface="Helvetica Neue Medium"/>
              </a:defRPr>
            </a:pPr>
          </a:p>
        </p:txBody>
      </p:sp>
      <p:pic>
        <p:nvPicPr>
          <p:cNvPr id="390" name="Human-computer interaction institute, axle lab, and dig lab logos." descr="Human-computer interaction institute, axle lab, and dig lab logos."/>
          <p:cNvPicPr>
            <a:picLocks noChangeAspect="1"/>
          </p:cNvPicPr>
          <p:nvPr/>
        </p:nvPicPr>
        <p:blipFill>
          <a:blip r:embed="rId4">
            <a:extLst/>
          </a:blip>
          <a:stretch>
            <a:fillRect/>
          </a:stretch>
        </p:blipFill>
        <p:spPr>
          <a:xfrm>
            <a:off x="14641056" y="9416508"/>
            <a:ext cx="8743629" cy="2507734"/>
          </a:xfrm>
          <a:prstGeom prst="rect">
            <a:avLst/>
          </a:prstGeom>
          <a:ln w="12700">
            <a:miter lim="400000"/>
          </a:ln>
        </p:spPr>
      </p:pic>
      <p:pic>
        <p:nvPicPr>
          <p:cNvPr id="391" name="Frank Elavsky, a smiling white man with brown hair and glasses." descr="Frank Elavsky, a smiling white man with brown hair and glasses."/>
          <p:cNvPicPr>
            <a:picLocks noChangeAspect="1"/>
          </p:cNvPicPr>
          <p:nvPr/>
        </p:nvPicPr>
        <p:blipFill>
          <a:blip r:embed="rId5">
            <a:extLst/>
          </a:blip>
          <a:stretch>
            <a:fillRect/>
          </a:stretch>
        </p:blipFill>
        <p:spPr>
          <a:xfrm>
            <a:off x="1453305" y="9300226"/>
            <a:ext cx="2374901" cy="2387601"/>
          </a:xfrm>
          <a:prstGeom prst="rect">
            <a:avLst/>
          </a:prstGeom>
          <a:ln w="12700">
            <a:miter lim="400000"/>
          </a:ln>
        </p:spPr>
      </p:pic>
      <p:sp>
        <p:nvSpPr>
          <p:cNvPr id="392" name="Frank Elavsky, fje@cmu.edu"/>
          <p:cNvSpPr txBox="1"/>
          <p:nvPr/>
        </p:nvSpPr>
        <p:spPr>
          <a:xfrm>
            <a:off x="1201340" y="11859862"/>
            <a:ext cx="10101717" cy="73367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l" defTabSz="2243271">
              <a:lnSpc>
                <a:spcPct val="90000"/>
              </a:lnSpc>
              <a:spcBef>
                <a:spcPts val="2300"/>
              </a:spcBef>
              <a:defRPr sz="4416">
                <a:solidFill>
                  <a:srgbClr val="505050"/>
                </a:solidFill>
              </a:defRPr>
            </a:pPr>
            <a:r>
              <a:t>Frank Elavsky, </a:t>
            </a:r>
            <a:r>
              <a:rPr u="sng">
                <a:hlinkClick r:id="rId6" invalidUrl="" action="" tgtFrame="" tooltip="" history="1" highlightClick="0" endSnd="0"/>
              </a:rPr>
              <a:t>fje@cmu.edu</a:t>
            </a:r>
          </a:p>
        </p:txBody>
      </p:sp>
      <p:sp>
        <p:nvSpPr>
          <p:cNvPr id="393" name="hcii.cmu.edu, axle-lab.com, dig.cmu.edu"/>
          <p:cNvSpPr txBox="1"/>
          <p:nvPr/>
        </p:nvSpPr>
        <p:spPr>
          <a:xfrm>
            <a:off x="12879534" y="11839048"/>
            <a:ext cx="10581562" cy="73367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gn="r" defTabSz="2243271">
              <a:lnSpc>
                <a:spcPct val="90000"/>
              </a:lnSpc>
              <a:spcBef>
                <a:spcPts val="2300"/>
              </a:spcBef>
              <a:defRPr sz="4416">
                <a:solidFill>
                  <a:srgbClr val="505050"/>
                </a:solidFill>
              </a:defRPr>
            </a:pPr>
            <a:r>
              <a:rPr u="sng">
                <a:hlinkClick r:id="rId7" invalidUrl="" action="" tgtFrame="" tooltip="" history="1" highlightClick="0" endSnd="0"/>
              </a:rPr>
              <a:t>hcii.cmu.edu</a:t>
            </a:r>
            <a:r>
              <a:t>, </a:t>
            </a:r>
            <a:r>
              <a:rPr u="sng">
                <a:hlinkClick r:id="rId8" invalidUrl="" action="" tgtFrame="" tooltip="" history="1" highlightClick="0" endSnd="0"/>
              </a:rPr>
              <a:t>axle-lab.com</a:t>
            </a:r>
            <a:r>
              <a:t>, </a:t>
            </a:r>
            <a:r>
              <a:rPr u="sng">
                <a:hlinkClick r:id="rId9" invalidUrl="" action="" tgtFrame="" tooltip="" history="1" highlightClick="0" endSnd="0"/>
              </a:rPr>
              <a:t>dig.cmu.edu</a:t>
            </a:r>
            <a:r>
              <a:t> </a:t>
            </a:r>
          </a:p>
        </p:txBody>
      </p:sp>
      <p:sp>
        <p:nvSpPr>
          <p:cNvPr id="394" name="Accessibility and Data Visualization"/>
          <p:cNvSpPr txBox="1"/>
          <p:nvPr>
            <p:ph type="ctrTitle"/>
          </p:nvPr>
        </p:nvSpPr>
        <p:spPr>
          <a:xfrm>
            <a:off x="1206498" y="2574991"/>
            <a:ext cx="21971004" cy="4648201"/>
          </a:xfrm>
          <a:prstGeom prst="rect">
            <a:avLst/>
          </a:prstGeom>
        </p:spPr>
        <p:txBody>
          <a:bodyPr/>
          <a:lstStyle/>
          <a:p>
            <a:pPr/>
            <a:r>
              <a:t>Accessibility and Data Visualization</a:t>
            </a:r>
          </a:p>
        </p:txBody>
      </p:sp>
      <p:sp>
        <p:nvSpPr>
          <p:cNvPr id="395" name="Tool-making and guidelines"/>
          <p:cNvSpPr txBox="1"/>
          <p:nvPr/>
        </p:nvSpPr>
        <p:spPr>
          <a:xfrm>
            <a:off x="1206500" y="7069663"/>
            <a:ext cx="21971000" cy="93478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l" defTabSz="825500">
              <a:defRPr b="1" sz="5500">
                <a:solidFill>
                  <a:srgbClr val="505050"/>
                </a:solidFill>
              </a:defRPr>
            </a:lvl1pPr>
          </a:lstStyle>
          <a:p>
            <a:pPr/>
            <a:r>
              <a:t>Tool-making and guidelines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My pre-phd work: supporting others with tools"/>
          <p:cNvSpPr txBox="1"/>
          <p:nvPr>
            <p:ph type="title"/>
          </p:nvPr>
        </p:nvSpPr>
        <p:spPr>
          <a:prstGeom prst="rect">
            <a:avLst/>
          </a:prstGeom>
        </p:spPr>
        <p:txBody>
          <a:bodyPr/>
          <a:lstStyle>
            <a:lvl1pPr defTabSz="2316421">
              <a:defRPr spc="-161" sz="8075"/>
            </a:lvl1pPr>
          </a:lstStyle>
          <a:p>
            <a:pPr/>
            <a:r>
              <a:t>My pre-phd work: supporting others with tools</a:t>
            </a:r>
          </a:p>
        </p:txBody>
      </p:sp>
      <p:sp>
        <p:nvSpPr>
          <p:cNvPr id="284" name="Industry and research-oriented visualiz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Industry and research-oriented visualization</a:t>
            </a:r>
          </a:p>
        </p:txBody>
      </p:sp>
      <p:sp>
        <p:nvSpPr>
          <p:cNvPr id="285" name="Slide Number"/>
          <p:cNvSpPr txBox="1"/>
          <p:nvPr>
            <p:ph type="sldNum" sz="quarter" idx="2"/>
          </p:nvPr>
        </p:nvSpPr>
        <p:spPr>
          <a:xfrm>
            <a:off x="12065050" y="13080999"/>
            <a:ext cx="241403"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86" name="Quantifying Hot Streaks in the Careers of Directors. A complex, dense visualization packed with gradients of colors." descr="Quantifying Hot Streaks in the Careers of Directors. A complex, dense visualization packed with gradients of colors."/>
          <p:cNvPicPr>
            <a:picLocks noChangeAspect="1"/>
          </p:cNvPicPr>
          <p:nvPr/>
        </p:nvPicPr>
        <p:blipFill>
          <a:blip r:embed="rId3">
            <a:extLst/>
          </a:blip>
          <a:stretch>
            <a:fillRect/>
          </a:stretch>
        </p:blipFill>
        <p:spPr>
          <a:xfrm>
            <a:off x="1198409" y="5328539"/>
            <a:ext cx="5756617" cy="5751050"/>
          </a:xfrm>
          <a:prstGeom prst="rect">
            <a:avLst/>
          </a:prstGeom>
          <a:ln w="12700">
            <a:miter lim="400000"/>
          </a:ln>
        </p:spPr>
      </p:pic>
      <p:sp>
        <p:nvSpPr>
          <p:cNvPr id="287" name="Supporting data scientists"/>
          <p:cNvSpPr txBox="1"/>
          <p:nvPr/>
        </p:nvSpPr>
        <p:spPr>
          <a:xfrm>
            <a:off x="1194607" y="4623460"/>
            <a:ext cx="5912283" cy="6719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50000"/>
              </a:lnSpc>
              <a:spcBef>
                <a:spcPts val="4500"/>
              </a:spcBef>
              <a:defRPr sz="3900">
                <a:solidFill>
                  <a:srgbClr val="000000"/>
                </a:solidFill>
              </a:defRPr>
            </a:lvl1pPr>
          </a:lstStyle>
          <a:p>
            <a:pPr/>
            <a:r>
              <a:t>Supporting data scientists</a:t>
            </a:r>
          </a:p>
        </p:txBody>
      </p:sp>
      <p:sp>
        <p:nvSpPr>
          <p:cNvPr id="288" name="Visualizing a model of over 1m careers"/>
          <p:cNvSpPr txBox="1"/>
          <p:nvPr/>
        </p:nvSpPr>
        <p:spPr>
          <a:xfrm>
            <a:off x="1191501" y="11112734"/>
            <a:ext cx="5352899"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Visualizing a model of over 1m careers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2" name="My pre-phd work: supporting others with tools"/>
          <p:cNvSpPr txBox="1"/>
          <p:nvPr>
            <p:ph type="title"/>
          </p:nvPr>
        </p:nvSpPr>
        <p:spPr>
          <a:prstGeom prst="rect">
            <a:avLst/>
          </a:prstGeom>
        </p:spPr>
        <p:txBody>
          <a:bodyPr/>
          <a:lstStyle>
            <a:lvl1pPr defTabSz="2316421">
              <a:defRPr spc="-161" sz="8075"/>
            </a:lvl1pPr>
          </a:lstStyle>
          <a:p>
            <a:pPr/>
            <a:r>
              <a:t>My pre-phd work: supporting others with tools</a:t>
            </a:r>
          </a:p>
        </p:txBody>
      </p:sp>
      <p:sp>
        <p:nvSpPr>
          <p:cNvPr id="293" name="Industry and research-oriented visualiz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Industry and research-oriented visualization</a:t>
            </a:r>
          </a:p>
        </p:txBody>
      </p:sp>
      <p:sp>
        <p:nvSpPr>
          <p:cNvPr id="294" name="Slide Number"/>
          <p:cNvSpPr txBox="1"/>
          <p:nvPr>
            <p:ph type="sldNum" sz="quarter" idx="2"/>
          </p:nvPr>
        </p:nvSpPr>
        <p:spPr>
          <a:xfrm>
            <a:off x="12065050" y="13080999"/>
            <a:ext cx="241403"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95" name="Quantifying Hot Streaks in the Careers of Directors. A complex, dense visualization packed with gradients of colors." descr="Quantifying Hot Streaks in the Careers of Directors. A complex, dense visualization packed with gradients of colors."/>
          <p:cNvPicPr>
            <a:picLocks noChangeAspect="1"/>
          </p:cNvPicPr>
          <p:nvPr/>
        </p:nvPicPr>
        <p:blipFill>
          <a:blip r:embed="rId3">
            <a:extLst/>
          </a:blip>
          <a:stretch>
            <a:fillRect/>
          </a:stretch>
        </p:blipFill>
        <p:spPr>
          <a:xfrm>
            <a:off x="1198409" y="5328539"/>
            <a:ext cx="5756617" cy="5751050"/>
          </a:xfrm>
          <a:prstGeom prst="rect">
            <a:avLst/>
          </a:prstGeom>
          <a:ln w="12700">
            <a:miter lim="400000"/>
          </a:ln>
        </p:spPr>
      </p:pic>
      <p:sp>
        <p:nvSpPr>
          <p:cNvPr id="296" name="Supporting data scientists"/>
          <p:cNvSpPr txBox="1"/>
          <p:nvPr/>
        </p:nvSpPr>
        <p:spPr>
          <a:xfrm>
            <a:off x="1194607" y="4623460"/>
            <a:ext cx="5912283" cy="6719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50000"/>
              </a:lnSpc>
              <a:spcBef>
                <a:spcPts val="4500"/>
              </a:spcBef>
              <a:defRPr sz="3900">
                <a:solidFill>
                  <a:srgbClr val="000000"/>
                </a:solidFill>
              </a:defRPr>
            </a:lvl1pPr>
          </a:lstStyle>
          <a:p>
            <a:pPr/>
            <a:r>
              <a:t>Supporting data scientists</a:t>
            </a:r>
          </a:p>
        </p:txBody>
      </p:sp>
      <p:sp>
        <p:nvSpPr>
          <p:cNvPr id="297" name="Supporting scientists"/>
          <p:cNvSpPr txBox="1"/>
          <p:nvPr/>
        </p:nvSpPr>
        <p:spPr>
          <a:xfrm>
            <a:off x="8505945" y="4623460"/>
            <a:ext cx="4792904" cy="6719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50000"/>
              </a:lnSpc>
              <a:spcBef>
                <a:spcPts val="4500"/>
              </a:spcBef>
              <a:defRPr sz="3900">
                <a:solidFill>
                  <a:srgbClr val="000000"/>
                </a:solidFill>
              </a:defRPr>
            </a:lvl1pPr>
          </a:lstStyle>
          <a:p>
            <a:pPr/>
            <a:r>
              <a:t>Supporting scientists</a:t>
            </a:r>
          </a:p>
        </p:txBody>
      </p:sp>
      <p:pic>
        <p:nvPicPr>
          <p:cNvPr id="298" name="The Nobel Laureate in Physics, Barry Barish, giving a talk with my astrophysics visualization on his slides, but credited to “LIGO” instead of me." descr="The Nobel Laureate in Physics, Barry Barish, giving a talk with my astrophysics visualization on his slides, but credited to “LIGO” instead of me."/>
          <p:cNvPicPr>
            <a:picLocks noChangeAspect="1"/>
          </p:cNvPicPr>
          <p:nvPr/>
        </p:nvPicPr>
        <p:blipFill>
          <a:blip r:embed="rId4">
            <a:extLst/>
          </a:blip>
          <a:stretch>
            <a:fillRect/>
          </a:stretch>
        </p:blipFill>
        <p:spPr>
          <a:xfrm>
            <a:off x="8506860" y="5305872"/>
            <a:ext cx="7348018" cy="5751049"/>
          </a:xfrm>
          <a:prstGeom prst="rect">
            <a:avLst/>
          </a:prstGeom>
          <a:ln w="12700">
            <a:miter lim="400000"/>
          </a:ln>
        </p:spPr>
      </p:pic>
      <p:sp>
        <p:nvSpPr>
          <p:cNvPr id="299" name="Visualizing a model of over 1m careers"/>
          <p:cNvSpPr txBox="1"/>
          <p:nvPr/>
        </p:nvSpPr>
        <p:spPr>
          <a:xfrm>
            <a:off x="1191501" y="11112734"/>
            <a:ext cx="5352899"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Visualizing a model of over 1m careers</a:t>
            </a:r>
          </a:p>
        </p:txBody>
      </p:sp>
      <p:sp>
        <p:nvSpPr>
          <p:cNvPr id="300" name="Shown here is Barry Barish giving the Nobel Lecture in…"/>
          <p:cNvSpPr txBox="1"/>
          <p:nvPr/>
        </p:nvSpPr>
        <p:spPr>
          <a:xfrm>
            <a:off x="8403335" y="11144484"/>
            <a:ext cx="7526123" cy="8296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r>
              <a:t>Shown here is Barry Barish giving the Nobel Lecture in</a:t>
            </a:r>
          </a:p>
          <a:p>
            <a:pPr algn="l"/>
            <a:r>
              <a:t>Physics in 2017 with my visualization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4" name="My pre-phd work: supporting others with tools"/>
          <p:cNvSpPr txBox="1"/>
          <p:nvPr>
            <p:ph type="title"/>
          </p:nvPr>
        </p:nvSpPr>
        <p:spPr>
          <a:prstGeom prst="rect">
            <a:avLst/>
          </a:prstGeom>
        </p:spPr>
        <p:txBody>
          <a:bodyPr/>
          <a:lstStyle>
            <a:lvl1pPr defTabSz="2316421">
              <a:defRPr spc="-161" sz="8075"/>
            </a:lvl1pPr>
          </a:lstStyle>
          <a:p>
            <a:pPr/>
            <a:r>
              <a:t>My pre-phd work: supporting others with tools</a:t>
            </a:r>
          </a:p>
        </p:txBody>
      </p:sp>
      <p:sp>
        <p:nvSpPr>
          <p:cNvPr id="305" name="Industry and research-oriented visualiz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Industry and research-oriented visualization</a:t>
            </a:r>
          </a:p>
        </p:txBody>
      </p:sp>
      <p:sp>
        <p:nvSpPr>
          <p:cNvPr id="306" name="Slide Number"/>
          <p:cNvSpPr txBox="1"/>
          <p:nvPr>
            <p:ph type="sldNum" sz="quarter" idx="2"/>
          </p:nvPr>
        </p:nvSpPr>
        <p:spPr>
          <a:xfrm>
            <a:off x="12065050" y="13080999"/>
            <a:ext cx="241403"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07" name="Quantifying Hot Streaks in the Careers of Directors. A complex, dense visualization packed with gradients of colors." descr="Quantifying Hot Streaks in the Careers of Directors. A complex, dense visualization packed with gradients of colors."/>
          <p:cNvPicPr>
            <a:picLocks noChangeAspect="1"/>
          </p:cNvPicPr>
          <p:nvPr/>
        </p:nvPicPr>
        <p:blipFill>
          <a:blip r:embed="rId3">
            <a:extLst/>
          </a:blip>
          <a:stretch>
            <a:fillRect/>
          </a:stretch>
        </p:blipFill>
        <p:spPr>
          <a:xfrm>
            <a:off x="1198409" y="5328539"/>
            <a:ext cx="5756617" cy="5751050"/>
          </a:xfrm>
          <a:prstGeom prst="rect">
            <a:avLst/>
          </a:prstGeom>
          <a:ln w="12700">
            <a:miter lim="400000"/>
          </a:ln>
        </p:spPr>
      </p:pic>
      <p:pic>
        <p:nvPicPr>
          <p:cNvPr id="308" name="A sankey diagram inside of a dashboard looking at spend bands for credit card data." descr="A sankey diagram inside of a dashboard looking at spend bands for credit card data."/>
          <p:cNvPicPr>
            <a:picLocks noChangeAspect="1"/>
          </p:cNvPicPr>
          <p:nvPr/>
        </p:nvPicPr>
        <p:blipFill>
          <a:blip r:embed="rId4">
            <a:extLst/>
          </a:blip>
          <a:stretch>
            <a:fillRect/>
          </a:stretch>
        </p:blipFill>
        <p:spPr>
          <a:xfrm>
            <a:off x="17089119" y="5191574"/>
            <a:ext cx="5910114" cy="5979645"/>
          </a:xfrm>
          <a:prstGeom prst="rect">
            <a:avLst/>
          </a:prstGeom>
          <a:ln w="12700">
            <a:miter lim="400000"/>
          </a:ln>
        </p:spPr>
      </p:pic>
      <p:sp>
        <p:nvSpPr>
          <p:cNvPr id="309" name="Supporting data scientists"/>
          <p:cNvSpPr txBox="1"/>
          <p:nvPr/>
        </p:nvSpPr>
        <p:spPr>
          <a:xfrm>
            <a:off x="1194607" y="4623460"/>
            <a:ext cx="5912283" cy="6719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50000"/>
              </a:lnSpc>
              <a:spcBef>
                <a:spcPts val="4500"/>
              </a:spcBef>
              <a:defRPr sz="3900">
                <a:solidFill>
                  <a:srgbClr val="000000"/>
                </a:solidFill>
              </a:defRPr>
            </a:lvl1pPr>
          </a:lstStyle>
          <a:p>
            <a:pPr/>
            <a:r>
              <a:t>Supporting data scientists</a:t>
            </a:r>
          </a:p>
        </p:txBody>
      </p:sp>
      <p:sp>
        <p:nvSpPr>
          <p:cNvPr id="310" name="Supporting engineers"/>
          <p:cNvSpPr txBox="1"/>
          <p:nvPr/>
        </p:nvSpPr>
        <p:spPr>
          <a:xfrm>
            <a:off x="17216243" y="4623460"/>
            <a:ext cx="4866209" cy="6719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50000"/>
              </a:lnSpc>
              <a:spcBef>
                <a:spcPts val="4500"/>
              </a:spcBef>
              <a:defRPr sz="3900">
                <a:solidFill>
                  <a:srgbClr val="000000"/>
                </a:solidFill>
              </a:defRPr>
            </a:lvl1pPr>
          </a:lstStyle>
          <a:p>
            <a:pPr/>
            <a:r>
              <a:t>Supporting engineers</a:t>
            </a:r>
          </a:p>
        </p:txBody>
      </p:sp>
      <p:sp>
        <p:nvSpPr>
          <p:cNvPr id="311" name="Supporting scientists"/>
          <p:cNvSpPr txBox="1"/>
          <p:nvPr/>
        </p:nvSpPr>
        <p:spPr>
          <a:xfrm>
            <a:off x="8505945" y="4623460"/>
            <a:ext cx="4792904" cy="6719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50000"/>
              </a:lnSpc>
              <a:spcBef>
                <a:spcPts val="4500"/>
              </a:spcBef>
              <a:defRPr sz="3900">
                <a:solidFill>
                  <a:srgbClr val="000000"/>
                </a:solidFill>
              </a:defRPr>
            </a:lvl1pPr>
          </a:lstStyle>
          <a:p>
            <a:pPr/>
            <a:r>
              <a:t>Supporting scientists</a:t>
            </a:r>
          </a:p>
        </p:txBody>
      </p:sp>
      <p:pic>
        <p:nvPicPr>
          <p:cNvPr id="312" name="The Nobel Laureate in Physics, Barry Barish, giving a talk with my astrophysics visualization on his slides, but credited to “LIGO” instead of me." descr="The Nobel Laureate in Physics, Barry Barish, giving a talk with my astrophysics visualization on his slides, but credited to “LIGO” instead of me."/>
          <p:cNvPicPr>
            <a:picLocks noChangeAspect="1"/>
          </p:cNvPicPr>
          <p:nvPr/>
        </p:nvPicPr>
        <p:blipFill>
          <a:blip r:embed="rId5">
            <a:extLst/>
          </a:blip>
          <a:stretch>
            <a:fillRect/>
          </a:stretch>
        </p:blipFill>
        <p:spPr>
          <a:xfrm>
            <a:off x="8506860" y="5305872"/>
            <a:ext cx="7348018" cy="5751049"/>
          </a:xfrm>
          <a:prstGeom prst="rect">
            <a:avLst/>
          </a:prstGeom>
          <a:ln w="12700">
            <a:miter lim="400000"/>
          </a:ln>
        </p:spPr>
      </p:pic>
      <p:sp>
        <p:nvSpPr>
          <p:cNvPr id="313" name="Visualizing a model of over 1m careers"/>
          <p:cNvSpPr txBox="1"/>
          <p:nvPr/>
        </p:nvSpPr>
        <p:spPr>
          <a:xfrm>
            <a:off x="1191501" y="11112734"/>
            <a:ext cx="5352899"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Visualizing a model of over 1m careers</a:t>
            </a:r>
          </a:p>
        </p:txBody>
      </p:sp>
      <p:sp>
        <p:nvSpPr>
          <p:cNvPr id="314" name="Shown here is Barry Barish giving the Nobel Lecture in…"/>
          <p:cNvSpPr txBox="1"/>
          <p:nvPr/>
        </p:nvSpPr>
        <p:spPr>
          <a:xfrm>
            <a:off x="8403335" y="11144484"/>
            <a:ext cx="7526123" cy="8296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r>
              <a:t>Shown here is Barry Barish giving the Nobel Lecture in</a:t>
            </a:r>
          </a:p>
          <a:p>
            <a:pPr algn="l"/>
            <a:r>
              <a:t>Physics in 2017 with my visualization</a:t>
            </a:r>
          </a:p>
        </p:txBody>
      </p:sp>
      <p:sp>
        <p:nvSpPr>
          <p:cNvPr id="315" name="Building a chart component library that supports 2000 devs and 200 products in 200 countries"/>
          <p:cNvSpPr txBox="1"/>
          <p:nvPr/>
        </p:nvSpPr>
        <p:spPr>
          <a:xfrm>
            <a:off x="17048033" y="11144484"/>
            <a:ext cx="6780683" cy="82966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stStyle>
          <a:p>
            <a:pPr/>
            <a:r>
              <a:t>Building a chart component library that supports 2000 devs and 200 products in 200 countries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9" name="What and how of visualization accessibility"/>
          <p:cNvSpPr txBox="1"/>
          <p:nvPr>
            <p:ph type="title"/>
          </p:nvPr>
        </p:nvSpPr>
        <p:spPr>
          <a:prstGeom prst="rect">
            <a:avLst/>
          </a:prstGeom>
        </p:spPr>
        <p:txBody>
          <a:bodyPr/>
          <a:lstStyle/>
          <a:p>
            <a:pPr/>
            <a:r>
              <a:rPr>
                <a:solidFill>
                  <a:schemeClr val="accent5">
                    <a:lumOff val="-29866"/>
                  </a:schemeClr>
                </a:solidFill>
              </a:rPr>
              <a:t>What</a:t>
            </a:r>
            <a:r>
              <a:t> and </a:t>
            </a:r>
            <a:r>
              <a:rPr>
                <a:solidFill>
                  <a:schemeClr val="accent1">
                    <a:hueOff val="114395"/>
                    <a:lumOff val="-24975"/>
                  </a:schemeClr>
                </a:solidFill>
              </a:rPr>
              <a:t>how</a:t>
            </a:r>
            <a:r>
              <a:t> of visualization accessibility</a:t>
            </a:r>
          </a:p>
        </p:txBody>
      </p:sp>
      <p:sp>
        <p:nvSpPr>
          <p:cNvPr id="320" name="(My recent researc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(My recent research)</a:t>
            </a:r>
          </a:p>
        </p:txBody>
      </p:sp>
      <p:pic>
        <p:nvPicPr>
          <p:cNvPr id="321" name="A semi-transparent layer floats above a bar chart, representing an invisible structure that is added to it." descr="A semi-transparent layer floats above a bar chart, representing an invisible structure that is added to it."/>
          <p:cNvPicPr>
            <a:picLocks noChangeAspect="1"/>
          </p:cNvPicPr>
          <p:nvPr/>
        </p:nvPicPr>
        <p:blipFill>
          <a:blip r:embed="rId3">
            <a:extLst/>
          </a:blip>
          <a:stretch>
            <a:fillRect/>
          </a:stretch>
        </p:blipFill>
        <p:spPr>
          <a:xfrm>
            <a:off x="10724924" y="7345978"/>
            <a:ext cx="9071253" cy="4960624"/>
          </a:xfrm>
          <a:prstGeom prst="rect">
            <a:avLst/>
          </a:prstGeom>
          <a:ln w="12700">
            <a:miter lim="400000"/>
          </a:ln>
        </p:spPr>
      </p:pic>
      <p:sp>
        <p:nvSpPr>
          <p:cNvPr id="322" name="Slide Number"/>
          <p:cNvSpPr txBox="1"/>
          <p:nvPr>
            <p:ph type="sldNum" sz="quarter" idx="2"/>
          </p:nvPr>
        </p:nvSpPr>
        <p:spPr>
          <a:xfrm>
            <a:off x="12065050" y="13080999"/>
            <a:ext cx="241403"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23" name="Line"/>
          <p:cNvSpPr/>
          <p:nvPr/>
        </p:nvSpPr>
        <p:spPr>
          <a:xfrm flipH="1">
            <a:off x="16718862" y="8401141"/>
            <a:ext cx="1066774" cy="1403925"/>
          </a:xfrm>
          <a:prstGeom prst="line">
            <a:avLst/>
          </a:prstGeom>
          <a:ln w="101600">
            <a:solidFill>
              <a:srgbClr val="000000"/>
            </a:solidFill>
            <a:miter lim="400000"/>
            <a:tailEnd type="triangle"/>
          </a:ln>
        </p:spPr>
        <p:txBody>
          <a:bodyPr lIns="50800" tIns="50800" rIns="50800" bIns="50800" anchor="ctr"/>
          <a:lstStyle/>
          <a:p>
            <a:pPr/>
          </a:p>
        </p:txBody>
      </p:sp>
      <p:sp>
        <p:nvSpPr>
          <p:cNvPr id="324" name="Line"/>
          <p:cNvSpPr/>
          <p:nvPr/>
        </p:nvSpPr>
        <p:spPr>
          <a:xfrm flipH="1" flipV="1">
            <a:off x="16472423" y="10801930"/>
            <a:ext cx="375849" cy="1260348"/>
          </a:xfrm>
          <a:prstGeom prst="line">
            <a:avLst/>
          </a:prstGeom>
          <a:ln w="101600">
            <a:solidFill>
              <a:srgbClr val="000000"/>
            </a:solidFill>
            <a:miter lim="400000"/>
            <a:tailEnd type="triangle"/>
          </a:ln>
        </p:spPr>
        <p:txBody>
          <a:bodyPr lIns="50800" tIns="50800" rIns="50800" bIns="50800" anchor="ctr"/>
          <a:lstStyle/>
          <a:p>
            <a:pPr/>
          </a:p>
        </p:txBody>
      </p:sp>
      <p:sp>
        <p:nvSpPr>
          <p:cNvPr id="325" name="To any visualization toolkit"/>
          <p:cNvSpPr txBox="1"/>
          <p:nvPr/>
        </p:nvSpPr>
        <p:spPr>
          <a:xfrm>
            <a:off x="13533104" y="12257043"/>
            <a:ext cx="6771133" cy="77139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50000"/>
              </a:lnSpc>
              <a:spcBef>
                <a:spcPts val="4500"/>
              </a:spcBef>
              <a:defRPr sz="4500">
                <a:solidFill>
                  <a:srgbClr val="000000"/>
                </a:solidFill>
              </a:defRPr>
            </a:lvl1pPr>
          </a:lstStyle>
          <a:p>
            <a:pPr/>
            <a:r>
              <a:t>To any visualization toolkit</a:t>
            </a:r>
          </a:p>
        </p:txBody>
      </p:sp>
      <p:grpSp>
        <p:nvGrpSpPr>
          <p:cNvPr id="330" name="Group"/>
          <p:cNvGrpSpPr/>
          <p:nvPr/>
        </p:nvGrpSpPr>
        <p:grpSpPr>
          <a:xfrm>
            <a:off x="17783686" y="5582740"/>
            <a:ext cx="5587235" cy="2813873"/>
            <a:chOff x="0" y="0"/>
            <a:chExt cx="5587234" cy="2813872"/>
          </a:xfrm>
        </p:grpSpPr>
        <p:sp>
          <p:nvSpPr>
            <p:cNvPr id="326" name="Structure…"/>
            <p:cNvSpPr txBox="1"/>
            <p:nvPr/>
          </p:nvSpPr>
          <p:spPr>
            <a:xfrm>
              <a:off x="0" y="114180"/>
              <a:ext cx="2928938" cy="2641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lgn="l">
                <a:lnSpc>
                  <a:spcPct val="50000"/>
                </a:lnSpc>
                <a:spcBef>
                  <a:spcPts val="4500"/>
                </a:spcBef>
                <a:defRPr b="1" sz="4500">
                  <a:solidFill>
                    <a:srgbClr val="000000"/>
                  </a:solidFill>
                </a:defRPr>
              </a:pPr>
              <a:r>
                <a:t>Structure</a:t>
              </a:r>
            </a:p>
            <a:p>
              <a:pPr algn="l">
                <a:lnSpc>
                  <a:spcPct val="50000"/>
                </a:lnSpc>
                <a:spcBef>
                  <a:spcPts val="4500"/>
                </a:spcBef>
                <a:defRPr b="1" sz="4500">
                  <a:solidFill>
                    <a:srgbClr val="000000"/>
                  </a:solidFill>
                </a:defRPr>
              </a:pPr>
              <a:r>
                <a:t>Input</a:t>
              </a:r>
            </a:p>
            <a:p>
              <a:pPr algn="l">
                <a:lnSpc>
                  <a:spcPct val="50000"/>
                </a:lnSpc>
                <a:spcBef>
                  <a:spcPts val="4500"/>
                </a:spcBef>
                <a:defRPr b="1" sz="4500">
                  <a:solidFill>
                    <a:srgbClr val="000000"/>
                  </a:solidFill>
                </a:defRPr>
              </a:pPr>
              <a:r>
                <a:t>Rendering</a:t>
              </a:r>
            </a:p>
          </p:txBody>
        </p:sp>
        <p:pic>
          <p:nvPicPr>
            <p:cNvPr id="327" name="Image" descr="Image"/>
            <p:cNvPicPr>
              <a:picLocks noChangeAspect="1"/>
            </p:cNvPicPr>
            <p:nvPr/>
          </p:nvPicPr>
          <p:blipFill>
            <a:blip r:embed="rId4">
              <a:extLst/>
            </a:blip>
            <a:srcRect l="0" t="0" r="0" b="0"/>
            <a:stretch>
              <a:fillRect/>
            </a:stretch>
          </p:blipFill>
          <p:spPr>
            <a:xfrm>
              <a:off x="2934836" y="0"/>
              <a:ext cx="2652399" cy="1080800"/>
            </a:xfrm>
            <a:prstGeom prst="rect">
              <a:avLst/>
            </a:prstGeom>
            <a:ln w="12700" cap="flat">
              <a:noFill/>
              <a:miter lim="400000"/>
            </a:ln>
            <a:effectLst/>
          </p:spPr>
        </p:pic>
        <p:pic>
          <p:nvPicPr>
            <p:cNvPr id="328" name="Image" descr="Image"/>
            <p:cNvPicPr>
              <a:picLocks noChangeAspect="1"/>
            </p:cNvPicPr>
            <p:nvPr/>
          </p:nvPicPr>
          <p:blipFill>
            <a:blip r:embed="rId5">
              <a:extLst/>
            </a:blip>
            <a:stretch>
              <a:fillRect/>
            </a:stretch>
          </p:blipFill>
          <p:spPr>
            <a:xfrm>
              <a:off x="2640841" y="256180"/>
              <a:ext cx="2377794" cy="2382853"/>
            </a:xfrm>
            <a:prstGeom prst="rect">
              <a:avLst/>
            </a:prstGeom>
            <a:ln w="12700" cap="flat">
              <a:noFill/>
              <a:miter lim="400000"/>
            </a:ln>
            <a:effectLst/>
          </p:spPr>
        </p:pic>
        <p:pic>
          <p:nvPicPr>
            <p:cNvPr id="329" name="Image" descr="Image"/>
            <p:cNvPicPr>
              <a:picLocks noChangeAspect="1"/>
            </p:cNvPicPr>
            <p:nvPr/>
          </p:nvPicPr>
          <p:blipFill>
            <a:blip r:embed="rId6">
              <a:extLst/>
            </a:blip>
            <a:stretch>
              <a:fillRect/>
            </a:stretch>
          </p:blipFill>
          <p:spPr>
            <a:xfrm>
              <a:off x="3142910" y="2042474"/>
              <a:ext cx="2109248" cy="771399"/>
            </a:xfrm>
            <a:prstGeom prst="rect">
              <a:avLst/>
            </a:prstGeom>
            <a:ln w="12700" cap="flat">
              <a:noFill/>
              <a:miter lim="400000"/>
            </a:ln>
            <a:effectLst/>
          </p:spPr>
        </p:pic>
      </p:grpSp>
      <p:pic>
        <p:nvPicPr>
          <p:cNvPr id="331" name="A map of the US filled with detected accessibility errors." descr="A map of the US filled with detected accessibility errors."/>
          <p:cNvPicPr>
            <a:picLocks noChangeAspect="1"/>
          </p:cNvPicPr>
          <p:nvPr/>
        </p:nvPicPr>
        <p:blipFill>
          <a:blip r:embed="rId7">
            <a:extLst/>
          </a:blip>
          <a:stretch>
            <a:fillRect/>
          </a:stretch>
        </p:blipFill>
        <p:spPr>
          <a:xfrm>
            <a:off x="2596302" y="5346062"/>
            <a:ext cx="4826001" cy="6959601"/>
          </a:xfrm>
          <a:prstGeom prst="rect">
            <a:avLst/>
          </a:prstGeom>
          <a:ln w="12700">
            <a:miter lim="400000"/>
          </a:ln>
        </p:spPr>
      </p:pic>
      <p:sp>
        <p:nvSpPr>
          <p:cNvPr id="332" name="Chartability:…"/>
          <p:cNvSpPr txBox="1"/>
          <p:nvPr/>
        </p:nvSpPr>
        <p:spPr>
          <a:xfrm>
            <a:off x="1433128" y="3997234"/>
            <a:ext cx="7978852" cy="143159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400">
                <a:solidFill>
                  <a:schemeClr val="accent5">
                    <a:lumOff val="-29866"/>
                  </a:schemeClr>
                </a:solidFill>
              </a:defRPr>
            </a:pPr>
            <a:r>
              <a:rPr i="1"/>
              <a:t>Chartability</a:t>
            </a:r>
            <a:r>
              <a:t>:</a:t>
            </a:r>
          </a:p>
          <a:p>
            <a:pPr>
              <a:defRPr sz="4400">
                <a:solidFill>
                  <a:schemeClr val="accent5">
                    <a:lumOff val="-29866"/>
                  </a:schemeClr>
                </a:solidFill>
              </a:defRPr>
            </a:pPr>
            <a:r>
              <a:rPr b="1"/>
              <a:t>What</a:t>
            </a:r>
            <a:r>
              <a:t> are accessibility barriers?</a:t>
            </a:r>
          </a:p>
        </p:txBody>
      </p:sp>
      <p:sp>
        <p:nvSpPr>
          <p:cNvPr id="333" name="Data Navigator:…"/>
          <p:cNvSpPr txBox="1"/>
          <p:nvPr/>
        </p:nvSpPr>
        <p:spPr>
          <a:xfrm>
            <a:off x="11787977" y="3997234"/>
            <a:ext cx="10968991" cy="143159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400">
                <a:solidFill>
                  <a:schemeClr val="accent1">
                    <a:hueOff val="114395"/>
                    <a:lumOff val="-24975"/>
                  </a:schemeClr>
                </a:solidFill>
              </a:defRPr>
            </a:pPr>
            <a:r>
              <a:rPr i="1"/>
              <a:t>Data Navigator</a:t>
            </a:r>
            <a:r>
              <a:t>:</a:t>
            </a:r>
          </a:p>
          <a:p>
            <a:pPr>
              <a:defRPr sz="4400">
                <a:solidFill>
                  <a:schemeClr val="accent1">
                    <a:hueOff val="114395"/>
                    <a:lumOff val="-24975"/>
                  </a:schemeClr>
                </a:solidFill>
              </a:defRPr>
            </a:pPr>
            <a:r>
              <a:rPr b="1"/>
              <a:t>How </a:t>
            </a:r>
            <a:r>
              <a:t>do we build accessible visualizations?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37" name="Show more states button" descr="Show more states button"/>
          <p:cNvPicPr>
            <a:picLocks noChangeAspect="1"/>
          </p:cNvPicPr>
          <p:nvPr/>
        </p:nvPicPr>
        <p:blipFill>
          <a:blip r:embed="rId3">
            <a:extLst/>
          </a:blip>
          <a:stretch>
            <a:fillRect/>
          </a:stretch>
        </p:blipFill>
        <p:spPr>
          <a:xfrm>
            <a:off x="10326114" y="12642425"/>
            <a:ext cx="2298701" cy="850901"/>
          </a:xfrm>
          <a:prstGeom prst="rect">
            <a:avLst/>
          </a:prstGeom>
          <a:ln w="12700">
            <a:miter lim="400000"/>
          </a:ln>
        </p:spPr>
      </p:pic>
      <p:pic>
        <p:nvPicPr>
          <p:cNvPr id="338" name="A bar chart between Biden (306) and Trump (232) above a map of the United States, which shows which states each candidate won." descr="A bar chart between Biden (306) and Trump (232) above a map of the United States, which shows which states each candidate won."/>
          <p:cNvPicPr>
            <a:picLocks noChangeAspect="1"/>
          </p:cNvPicPr>
          <p:nvPr/>
        </p:nvPicPr>
        <p:blipFill>
          <a:blip r:embed="rId4">
            <a:extLst/>
          </a:blip>
          <a:stretch>
            <a:fillRect/>
          </a:stretch>
        </p:blipFill>
        <p:spPr>
          <a:xfrm>
            <a:off x="7771893" y="3772944"/>
            <a:ext cx="7407148" cy="5643193"/>
          </a:xfrm>
          <a:prstGeom prst="rect">
            <a:avLst/>
          </a:prstGeom>
          <a:ln w="12700">
            <a:miter lim="400000"/>
          </a:ln>
        </p:spPr>
      </p:pic>
      <p:sp>
        <p:nvSpPr>
          <p:cNvPr id="339" name="TextBox 12"/>
          <p:cNvSpPr txBox="1"/>
          <p:nvPr/>
        </p:nvSpPr>
        <p:spPr>
          <a:xfrm>
            <a:off x="318261" y="6487413"/>
            <a:ext cx="7033516" cy="637504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2438337">
              <a:defRPr b="1">
                <a:solidFill>
                  <a:srgbClr val="000000"/>
                </a:solidFill>
              </a:defRPr>
            </a:pPr>
            <a:r>
              <a:t>Perceivable</a:t>
            </a:r>
            <a:r>
              <a:rPr b="0"/>
              <a:t>:</a:t>
            </a:r>
          </a:p>
          <a:p>
            <a:pPr algn="l" defTabSz="914400">
              <a:defRPr b="1">
                <a:solidFill>
                  <a:srgbClr val="000000"/>
                </a:solidFill>
              </a:defRPr>
            </a:pPr>
            <a:r>
              <a:t>6</a:t>
            </a:r>
            <a:r>
              <a:rPr b="0">
                <a:latin typeface="Arial"/>
                <a:ea typeface="Arial"/>
                <a:cs typeface="Arial"/>
                <a:sym typeface="Arial"/>
              </a:rPr>
              <a:t> – Low contrast</a:t>
            </a:r>
          </a:p>
          <a:p>
            <a:pPr algn="l" defTabSz="2438337">
              <a:defRPr b="1">
                <a:solidFill>
                  <a:srgbClr val="000000"/>
                </a:solidFill>
              </a:defRPr>
            </a:pPr>
            <a:r>
              <a:t>57</a:t>
            </a:r>
            <a:r>
              <a:rPr b="0"/>
              <a:t> - Content is only visual</a:t>
            </a:r>
          </a:p>
          <a:p>
            <a:pPr algn="l" defTabSz="914400">
              <a:defRPr b="1">
                <a:solidFill>
                  <a:srgbClr val="000000"/>
                </a:solidFill>
              </a:defRPr>
            </a:pPr>
            <a:r>
              <a:t>50</a:t>
            </a:r>
            <a:r>
              <a:rPr b="0">
                <a:latin typeface="Arial"/>
                <a:ea typeface="Arial"/>
                <a:cs typeface="Arial"/>
                <a:sym typeface="Arial"/>
              </a:rPr>
              <a:t> - Color alone is used</a:t>
            </a:r>
          </a:p>
          <a:p>
            <a:pPr algn="l" defTabSz="914400">
              <a:defRPr b="1">
                <a:solidFill>
                  <a:srgbClr val="000000"/>
                </a:solidFill>
              </a:defRPr>
            </a:pPr>
            <a:r>
              <a:t>3</a:t>
            </a:r>
            <a:r>
              <a:rPr b="0">
                <a:latin typeface="Arial"/>
                <a:ea typeface="Arial"/>
                <a:cs typeface="Arial"/>
                <a:sym typeface="Arial"/>
              </a:rPr>
              <a:t> - Meaningful elements can be distinguished</a:t>
            </a:r>
          </a:p>
          <a:p>
            <a:pPr algn="l" defTabSz="914400">
              <a:defRPr>
                <a:solidFill>
                  <a:srgbClr val="000000"/>
                </a:solidFill>
              </a:defRPr>
            </a:pPr>
          </a:p>
          <a:p>
            <a:pPr algn="l" defTabSz="914400">
              <a:defRPr b="1">
                <a:solidFill>
                  <a:srgbClr val="000000"/>
                </a:solidFill>
              </a:defRPr>
            </a:pPr>
            <a:r>
              <a:t>Operable</a:t>
            </a:r>
            <a:r>
              <a:rPr b="0">
                <a:latin typeface="Arial"/>
                <a:ea typeface="Arial"/>
                <a:cs typeface="Arial"/>
                <a:sym typeface="Arial"/>
              </a:rPr>
              <a:t>:</a:t>
            </a:r>
          </a:p>
          <a:p>
            <a:pPr algn="l" defTabSz="914400">
              <a:defRPr b="1">
                <a:solidFill>
                  <a:srgbClr val="000000"/>
                </a:solidFill>
              </a:defRPr>
            </a:pPr>
            <a:r>
              <a:t>54</a:t>
            </a:r>
            <a:r>
              <a:rPr b="0">
                <a:latin typeface="Arial"/>
                <a:ea typeface="Arial"/>
                <a:cs typeface="Arial"/>
                <a:sym typeface="Arial"/>
              </a:rPr>
              <a:t> - Interaction </a:t>
            </a:r>
            <a:r>
              <a:rPr b="0"/>
              <a:t>modality only has one input type</a:t>
            </a:r>
          </a:p>
          <a:p>
            <a:pPr algn="l" defTabSz="914400">
              <a:defRPr b="1">
                <a:solidFill>
                  <a:srgbClr val="000000"/>
                </a:solidFill>
              </a:defRPr>
            </a:pPr>
            <a:r>
              <a:t>58</a:t>
            </a:r>
            <a:r>
              <a:rPr b="0">
                <a:latin typeface="Arial"/>
                <a:ea typeface="Arial"/>
                <a:cs typeface="Arial"/>
                <a:sym typeface="Arial"/>
              </a:rPr>
              <a:t> - No interaction cues or instructions</a:t>
            </a:r>
          </a:p>
          <a:p>
            <a:pPr algn="l" defTabSz="914400">
              <a:defRPr b="1">
                <a:solidFill>
                  <a:srgbClr val="000000"/>
                </a:solidFill>
              </a:defRPr>
            </a:pPr>
            <a:r>
              <a:t>5</a:t>
            </a:r>
            <a:r>
              <a:rPr b="0">
                <a:latin typeface="Arial"/>
                <a:ea typeface="Arial"/>
                <a:cs typeface="Arial"/>
                <a:sym typeface="Arial"/>
              </a:rPr>
              <a:t> - </a:t>
            </a:r>
            <a:r>
              <a:rPr b="0"/>
              <a:t>Low contrast on interactive elements</a:t>
            </a:r>
          </a:p>
          <a:p>
            <a:pPr algn="l" defTabSz="914400">
              <a:defRPr b="1">
                <a:solidFill>
                  <a:srgbClr val="000000"/>
                </a:solidFill>
              </a:defRPr>
            </a:pPr>
            <a:r>
              <a:t>4</a:t>
            </a:r>
            <a:r>
              <a:rPr b="0">
                <a:latin typeface="Arial"/>
                <a:ea typeface="Arial"/>
                <a:cs typeface="Arial"/>
                <a:sym typeface="Arial"/>
              </a:rPr>
              <a:t> - Keyboard focus indicator missing</a:t>
            </a:r>
          </a:p>
          <a:p>
            <a:pPr algn="l" defTabSz="914400">
              <a:defRPr b="1">
                <a:solidFill>
                  <a:srgbClr val="000000"/>
                </a:solidFill>
              </a:defRPr>
            </a:pPr>
            <a:r>
              <a:t>4</a:t>
            </a:r>
            <a:r>
              <a:rPr b="0">
                <a:latin typeface="Arial"/>
                <a:ea typeface="Arial"/>
                <a:cs typeface="Arial"/>
                <a:sym typeface="Arial"/>
              </a:rPr>
              <a:t> - </a:t>
            </a:r>
            <a:r>
              <a:rPr b="0"/>
              <a:t>Complex actions have no alternative</a:t>
            </a:r>
          </a:p>
          <a:p>
            <a:pPr algn="l" defTabSz="914400">
              <a:defRPr b="1">
                <a:solidFill>
                  <a:srgbClr val="000000"/>
                </a:solidFill>
              </a:defRPr>
            </a:pPr>
            <a:r>
              <a:t>18</a:t>
            </a:r>
            <a:r>
              <a:rPr b="0">
                <a:latin typeface="Arial"/>
                <a:ea typeface="Arial"/>
                <a:cs typeface="Arial"/>
                <a:sym typeface="Arial"/>
              </a:rPr>
              <a:t> - Target pointer interaction is too small</a:t>
            </a:r>
          </a:p>
          <a:p>
            <a:pPr algn="l" defTabSz="2438337">
              <a:defRPr>
                <a:solidFill>
                  <a:srgbClr val="000000"/>
                </a:solidFill>
              </a:defRPr>
            </a:pPr>
          </a:p>
          <a:p>
            <a:pPr algn="l" defTabSz="914400">
              <a:defRPr b="1">
                <a:solidFill>
                  <a:srgbClr val="000000"/>
                </a:solidFill>
              </a:defRPr>
            </a:pPr>
            <a:r>
              <a:t>Understandable</a:t>
            </a:r>
            <a:r>
              <a:rPr b="0">
                <a:latin typeface="Arial"/>
                <a:ea typeface="Arial"/>
                <a:cs typeface="Arial"/>
                <a:sym typeface="Arial"/>
              </a:rPr>
              <a:t>:</a:t>
            </a:r>
          </a:p>
          <a:p>
            <a:pPr algn="l" defTabSz="914400">
              <a:defRPr b="1">
                <a:solidFill>
                  <a:srgbClr val="000000"/>
                </a:solidFill>
              </a:defRPr>
            </a:pPr>
            <a:r>
              <a:t>4</a:t>
            </a:r>
            <a:r>
              <a:rPr b="0">
                <a:latin typeface="Arial"/>
                <a:ea typeface="Arial"/>
                <a:cs typeface="Arial"/>
                <a:sym typeface="Arial"/>
              </a:rPr>
              <a:t> - Interactive context is not clear</a:t>
            </a:r>
          </a:p>
          <a:p>
            <a:pPr algn="l" defTabSz="914400">
              <a:defRPr b="1">
                <a:solidFill>
                  <a:srgbClr val="000000"/>
                </a:solidFill>
              </a:defRPr>
            </a:pPr>
            <a:r>
              <a:t>6</a:t>
            </a:r>
            <a:r>
              <a:rPr b="0">
                <a:latin typeface="Arial"/>
                <a:ea typeface="Arial"/>
                <a:cs typeface="Arial"/>
                <a:sym typeface="Arial"/>
              </a:rPr>
              <a:t> - Metrics or variables are undefined</a:t>
            </a:r>
          </a:p>
        </p:txBody>
      </p:sp>
      <p:pic>
        <p:nvPicPr>
          <p:cNvPr id="340" name="Presidential ResultsJoe Biden wins election to be the 46th US PresidentPennsylvania’s 20 electoral votes put native son Joe Biden above the 270 needed to become the 46th President of the United States. Born in Scranton, the former vice president and long" descr="Presidential ResultsJoe Biden wins election to be the 46th US PresidentPennsylvania’s 20 electoral votes put native son Joe Biden above the 270 needed to become the 46th President of the United States. Born in Scranton, the former vice president and longtime Delaware senator defeated Donald Trump, the first President to lose a reelection bid since George H.W. Bush in 1992."/>
          <p:cNvPicPr>
            <a:picLocks noChangeAspect="1"/>
          </p:cNvPicPr>
          <p:nvPr/>
        </p:nvPicPr>
        <p:blipFill>
          <a:blip r:embed="rId5">
            <a:extLst/>
          </a:blip>
          <a:stretch>
            <a:fillRect/>
          </a:stretch>
        </p:blipFill>
        <p:spPr>
          <a:xfrm>
            <a:off x="7771892" y="2041485"/>
            <a:ext cx="7407148" cy="1567235"/>
          </a:xfrm>
          <a:prstGeom prst="rect">
            <a:avLst/>
          </a:prstGeom>
          <a:ln w="12700">
            <a:miter lim="400000"/>
          </a:ln>
        </p:spPr>
      </p:pic>
      <p:pic>
        <p:nvPicPr>
          <p:cNvPr id="341" name="State resultsAlabama, Alaska, and Arizona are shown with information cards and a button “Show more states”" descr="State resultsAlabama, Alaska, and Arizona are shown with information cards and a button “Show more states”"/>
          <p:cNvPicPr>
            <a:picLocks noChangeAspect="1"/>
          </p:cNvPicPr>
          <p:nvPr/>
        </p:nvPicPr>
        <p:blipFill>
          <a:blip r:embed="rId6">
            <a:extLst/>
          </a:blip>
          <a:stretch>
            <a:fillRect/>
          </a:stretch>
        </p:blipFill>
        <p:spPr>
          <a:xfrm>
            <a:off x="7771892" y="9416136"/>
            <a:ext cx="7407148" cy="3226291"/>
          </a:xfrm>
          <a:prstGeom prst="rect">
            <a:avLst/>
          </a:prstGeom>
          <a:ln w="12700">
            <a:miter lim="400000"/>
          </a:ln>
        </p:spPr>
      </p:pic>
      <p:sp>
        <p:nvSpPr>
          <p:cNvPr id="342" name="TextBox 17"/>
          <p:cNvSpPr txBox="1"/>
          <p:nvPr/>
        </p:nvSpPr>
        <p:spPr>
          <a:xfrm>
            <a:off x="15782036" y="5784828"/>
            <a:ext cx="8601965" cy="66722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914400">
              <a:defRPr b="1">
                <a:solidFill>
                  <a:srgbClr val="000000"/>
                </a:solidFill>
              </a:defRPr>
            </a:pPr>
            <a:r>
              <a:t>Robust</a:t>
            </a:r>
            <a:r>
              <a:rPr b="0">
                <a:latin typeface="Arial"/>
                <a:ea typeface="Arial"/>
                <a:cs typeface="Arial"/>
                <a:sym typeface="Arial"/>
              </a:rPr>
              <a:t>:</a:t>
            </a:r>
          </a:p>
          <a:p>
            <a:pPr algn="l" defTabSz="914400">
              <a:defRPr b="1">
                <a:solidFill>
                  <a:srgbClr val="000000"/>
                </a:solidFill>
              </a:defRPr>
            </a:pPr>
            <a:r>
              <a:t>275</a:t>
            </a:r>
            <a:r>
              <a:rPr b="0">
                <a:latin typeface="Arial"/>
                <a:ea typeface="Arial"/>
                <a:cs typeface="Arial"/>
                <a:sym typeface="Arial"/>
              </a:rPr>
              <a:t> - Does not conform to standards</a:t>
            </a:r>
          </a:p>
          <a:p>
            <a:pPr algn="l" defTabSz="914400">
              <a:defRPr b="1">
                <a:solidFill>
                  <a:srgbClr val="000000"/>
                </a:solidFill>
              </a:defRPr>
            </a:pPr>
            <a:r>
              <a:t>82</a:t>
            </a:r>
            <a:r>
              <a:rPr b="0">
                <a:latin typeface="Arial"/>
                <a:ea typeface="Arial"/>
                <a:cs typeface="Arial"/>
                <a:sym typeface="Arial"/>
              </a:rPr>
              <a:t> - Semantically invalid</a:t>
            </a:r>
          </a:p>
          <a:p>
            <a:pPr algn="l" defTabSz="914400">
              <a:defRPr b="1">
                <a:solidFill>
                  <a:srgbClr val="000000"/>
                </a:solidFill>
              </a:defRPr>
            </a:pPr>
            <a:r>
              <a:t>12</a:t>
            </a:r>
            <a:r>
              <a:rPr b="0">
                <a:latin typeface="Arial"/>
                <a:ea typeface="Arial"/>
                <a:cs typeface="Arial"/>
                <a:sym typeface="Arial"/>
              </a:rPr>
              <a:t> - Fragile technology support</a:t>
            </a:r>
          </a:p>
          <a:p>
            <a:pPr algn="l" defTabSz="914400">
              <a:defRPr>
                <a:solidFill>
                  <a:srgbClr val="000000"/>
                </a:solidFill>
                <a:latin typeface="Arial"/>
                <a:ea typeface="Arial"/>
                <a:cs typeface="Arial"/>
                <a:sym typeface="Arial"/>
              </a:defRPr>
            </a:pPr>
          </a:p>
          <a:p>
            <a:pPr algn="l" defTabSz="914400">
              <a:defRPr b="1">
                <a:solidFill>
                  <a:srgbClr val="000000"/>
                </a:solidFill>
              </a:defRPr>
            </a:pPr>
            <a:r>
              <a:t>Compromising</a:t>
            </a:r>
            <a:r>
              <a:rPr b="0">
                <a:latin typeface="Arial"/>
                <a:ea typeface="Arial"/>
                <a:cs typeface="Arial"/>
                <a:sym typeface="Arial"/>
              </a:rPr>
              <a:t>:</a:t>
            </a:r>
          </a:p>
          <a:p>
            <a:pPr algn="l" defTabSz="914400">
              <a:defRPr b="1">
                <a:solidFill>
                  <a:srgbClr val="000000"/>
                </a:solidFill>
              </a:defRPr>
            </a:pPr>
            <a:r>
              <a:t>54</a:t>
            </a:r>
            <a:r>
              <a:rPr b="0">
                <a:latin typeface="Arial"/>
                <a:ea typeface="Arial"/>
                <a:cs typeface="Arial"/>
                <a:sym typeface="Arial"/>
              </a:rPr>
              <a:t> - Information can only be reached through single process</a:t>
            </a:r>
          </a:p>
          <a:p>
            <a:pPr algn="l" defTabSz="914400">
              <a:defRPr b="1">
                <a:solidFill>
                  <a:srgbClr val="000000"/>
                </a:solidFill>
              </a:defRPr>
            </a:pPr>
            <a:r>
              <a:t>61</a:t>
            </a:r>
            <a:r>
              <a:rPr b="0">
                <a:latin typeface="Arial"/>
                <a:ea typeface="Arial"/>
                <a:cs typeface="Arial"/>
                <a:sym typeface="Arial"/>
              </a:rPr>
              <a:t> - Information cannot be navigated according to narrative or structure</a:t>
            </a:r>
          </a:p>
          <a:p>
            <a:pPr algn="l" defTabSz="914400">
              <a:defRPr>
                <a:solidFill>
                  <a:srgbClr val="000000"/>
                </a:solidFill>
                <a:latin typeface="Arial"/>
                <a:ea typeface="Arial"/>
                <a:cs typeface="Arial"/>
                <a:sym typeface="Arial"/>
              </a:defRPr>
            </a:pPr>
          </a:p>
          <a:p>
            <a:pPr algn="l" defTabSz="914400">
              <a:defRPr b="1">
                <a:solidFill>
                  <a:srgbClr val="000000"/>
                </a:solidFill>
              </a:defRPr>
            </a:pPr>
            <a:r>
              <a:t>Assistive</a:t>
            </a:r>
            <a:r>
              <a:rPr b="0">
                <a:latin typeface="Arial"/>
                <a:ea typeface="Arial"/>
                <a:cs typeface="Arial"/>
                <a:sym typeface="Arial"/>
              </a:rPr>
              <a:t>:</a:t>
            </a:r>
          </a:p>
          <a:p>
            <a:pPr algn="l" defTabSz="914400">
              <a:defRPr b="1">
                <a:solidFill>
                  <a:srgbClr val="000000"/>
                </a:solidFill>
              </a:defRPr>
            </a:pPr>
            <a:r>
              <a:t>101</a:t>
            </a:r>
            <a:r>
              <a:rPr b="0">
                <a:latin typeface="Arial"/>
                <a:ea typeface="Arial"/>
                <a:cs typeface="Arial"/>
                <a:sym typeface="Arial"/>
              </a:rPr>
              <a:t> - Navigation and interaction is tedious</a:t>
            </a:r>
          </a:p>
          <a:p>
            <a:pPr algn="l" defTabSz="914400">
              <a:defRPr>
                <a:solidFill>
                  <a:srgbClr val="000000"/>
                </a:solidFill>
                <a:latin typeface="Arial"/>
                <a:ea typeface="Arial"/>
                <a:cs typeface="Arial"/>
                <a:sym typeface="Arial"/>
              </a:defRPr>
            </a:pPr>
          </a:p>
          <a:p>
            <a:pPr algn="l" defTabSz="914400">
              <a:defRPr b="1">
                <a:solidFill>
                  <a:srgbClr val="000000"/>
                </a:solidFill>
              </a:defRPr>
            </a:pPr>
            <a:r>
              <a:t>Flexible</a:t>
            </a:r>
            <a:r>
              <a:rPr b="0">
                <a:latin typeface="Arial"/>
                <a:ea typeface="Arial"/>
                <a:cs typeface="Arial"/>
                <a:sym typeface="Arial"/>
              </a:rPr>
              <a:t>:</a:t>
            </a:r>
          </a:p>
          <a:p>
            <a:pPr algn="l" defTabSz="914400">
              <a:defRPr b="1">
                <a:solidFill>
                  <a:srgbClr val="000000"/>
                </a:solidFill>
              </a:defRPr>
            </a:pPr>
            <a:r>
              <a:t>2</a:t>
            </a:r>
            <a:r>
              <a:rPr b="0">
                <a:latin typeface="Arial"/>
                <a:ea typeface="Arial"/>
                <a:cs typeface="Arial"/>
                <a:sym typeface="Arial"/>
              </a:rPr>
              <a:t> - User style change not respected</a:t>
            </a:r>
          </a:p>
          <a:p>
            <a:pPr algn="l" defTabSz="914400">
              <a:defRPr b="1">
                <a:solidFill>
                  <a:srgbClr val="000000"/>
                </a:solidFill>
              </a:defRPr>
            </a:pPr>
            <a:r>
              <a:t>121</a:t>
            </a:r>
            <a:r>
              <a:rPr b="0">
                <a:latin typeface="Arial"/>
                <a:ea typeface="Arial"/>
                <a:cs typeface="Arial"/>
                <a:sym typeface="Arial"/>
              </a:rPr>
              <a:t> - User text adjustments are not respected</a:t>
            </a:r>
          </a:p>
          <a:p>
            <a:pPr algn="l" defTabSz="914400">
              <a:defRPr b="1">
                <a:solidFill>
                  <a:srgbClr val="000000"/>
                </a:solidFill>
              </a:defRPr>
            </a:pPr>
            <a:r>
              <a:t>1</a:t>
            </a:r>
            <a:r>
              <a:rPr b="0">
                <a:latin typeface="Arial"/>
                <a:ea typeface="Arial"/>
                <a:cs typeface="Arial"/>
                <a:sym typeface="Arial"/>
              </a:rPr>
              <a:t> - Scrolling experiences cannot be adjusted or opted out of</a:t>
            </a:r>
          </a:p>
          <a:p>
            <a:pPr algn="l" defTabSz="914400">
              <a:defRPr>
                <a:solidFill>
                  <a:srgbClr val="000000"/>
                </a:solidFill>
                <a:latin typeface="Arial"/>
                <a:ea typeface="Arial"/>
                <a:cs typeface="Arial"/>
                <a:sym typeface="Arial"/>
              </a:defRPr>
            </a:pPr>
            <a:r>
              <a:t>Contrast and textures cannot be adjusted</a:t>
            </a:r>
          </a:p>
        </p:txBody>
      </p:sp>
      <p:sp>
        <p:nvSpPr>
          <p:cNvPr id="343" name="TextBox 18"/>
          <p:cNvSpPr txBox="1"/>
          <p:nvPr/>
        </p:nvSpPr>
        <p:spPr>
          <a:xfrm>
            <a:off x="318261" y="4196117"/>
            <a:ext cx="6850635" cy="193738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2438337">
              <a:defRPr b="1" sz="7000">
                <a:solidFill>
                  <a:srgbClr val="090909"/>
                </a:solidFill>
              </a:defRPr>
            </a:pPr>
            <a:r>
              <a:t>978 </a:t>
            </a:r>
            <a:r>
              <a:rPr sz="5000"/>
              <a:t>access failures found in ~60 minutes.</a:t>
            </a:r>
          </a:p>
        </p:txBody>
      </p:sp>
      <p:sp>
        <p:nvSpPr>
          <p:cNvPr id="344" name="Text Placeholder 3"/>
          <p:cNvSpPr txBox="1"/>
          <p:nvPr/>
        </p:nvSpPr>
        <p:spPr>
          <a:xfrm>
            <a:off x="1201439" y="12397185"/>
            <a:ext cx="21968622" cy="63698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l" defTabSz="825500">
              <a:lnSpc>
                <a:spcPct val="90000"/>
              </a:lnSpc>
              <a:defRPr i="1" sz="3600">
                <a:solidFill>
                  <a:srgbClr val="000000"/>
                </a:solidFill>
                <a:latin typeface="Helvetica Neue UltraLight"/>
                <a:ea typeface="Helvetica Neue UltraLight"/>
                <a:cs typeface="Helvetica Neue UltraLight"/>
                <a:sym typeface="Helvetica Neue UltraLight"/>
              </a:defRPr>
            </a:lvl1pPr>
          </a:lstStyle>
          <a:p>
            <a:pPr/>
            <a:r>
              <a:t> </a:t>
            </a:r>
          </a:p>
        </p:txBody>
      </p:sp>
      <p:sp>
        <p:nvSpPr>
          <p:cNvPr id="345" name="Slide Number Placeholder 5"/>
          <p:cNvSpPr txBox="1"/>
          <p:nvPr>
            <p:ph type="sldNum" sz="quarter" idx="4294967295"/>
          </p:nvPr>
        </p:nvSpPr>
        <p:spPr>
          <a:xfrm>
            <a:off x="22943128" y="12818619"/>
            <a:ext cx="470002" cy="374601"/>
          </a:xfrm>
          <a:prstGeom prst="rect">
            <a:avLst/>
          </a:prstGeom>
          <a:extLst>
            <a:ext uri="{C572A759-6A51-4108-AA02-DFA0A04FC94B}">
              <ma14:wrappingTextBoxFlag xmlns:ma14="http://schemas.microsoft.com/office/mac/drawingml/2011/main" val="1"/>
            </a:ext>
          </a:extLst>
        </p:spPr>
        <p:txBody>
          <a:bodyPr anchor="t">
            <a:normAutofit fontScale="100000" lnSpcReduction="0"/>
          </a:bodyPr>
          <a:lstStyle>
            <a:lvl1pPr marL="228600" algn="l" defTabSz="2438337">
              <a:spcBef>
                <a:spcPts val="1800"/>
              </a:spcBef>
              <a:defRPr>
                <a:solidFill>
                  <a:srgbClr val="5E5E5E"/>
                </a:solidFill>
              </a:defRPr>
            </a:lvl1pPr>
          </a:lstStyle>
          <a:p>
            <a:pPr/>
            <a:fld id="{86CB4B4D-7CA3-9044-876B-883B54F8677D}" type="slidenum"/>
          </a:p>
        </p:txBody>
      </p:sp>
      <p:sp>
        <p:nvSpPr>
          <p:cNvPr id="346" name="Chartability has helped me audit and train others"/>
          <p:cNvSpPr txBox="1"/>
          <p:nvPr>
            <p:ph type="title"/>
          </p:nvPr>
        </p:nvSpPr>
        <p:spPr>
          <a:xfrm>
            <a:off x="1206500" y="638080"/>
            <a:ext cx="22271148" cy="2712695"/>
          </a:xfrm>
          <a:prstGeom prst="rect">
            <a:avLst/>
          </a:prstGeom>
        </p:spPr>
        <p:txBody>
          <a:bodyPr anchor="t"/>
          <a:lstStyle>
            <a:lvl1pPr defTabSz="2438338">
              <a:defRPr b="1" spc="-170" sz="8500"/>
            </a:lvl1pPr>
          </a:lstStyle>
          <a:p>
            <a:pPr/>
            <a:r>
              <a:t>Chartability has helped me audit and train others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Text Placeholder 3"/>
          <p:cNvSpPr txBox="1"/>
          <p:nvPr/>
        </p:nvSpPr>
        <p:spPr>
          <a:xfrm>
            <a:off x="1201439" y="12397185"/>
            <a:ext cx="21968622" cy="63698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algn="l" defTabSz="825500">
              <a:lnSpc>
                <a:spcPct val="90000"/>
              </a:lnSpc>
              <a:defRPr i="1" sz="3600">
                <a:solidFill>
                  <a:srgbClr val="000000"/>
                </a:solidFill>
                <a:latin typeface="Helvetica Neue UltraLight"/>
                <a:ea typeface="Helvetica Neue UltraLight"/>
                <a:cs typeface="Helvetica Neue UltraLight"/>
                <a:sym typeface="Helvetica Neue UltraLight"/>
              </a:defRPr>
            </a:lvl1pPr>
          </a:lstStyle>
          <a:p>
            <a:pPr/>
            <a:r>
              <a:t> </a:t>
            </a:r>
          </a:p>
        </p:txBody>
      </p:sp>
      <p:sp>
        <p:nvSpPr>
          <p:cNvPr id="351" name="Slide Number Placeholder 5"/>
          <p:cNvSpPr txBox="1"/>
          <p:nvPr>
            <p:ph type="sldNum" sz="quarter" idx="4294967295"/>
          </p:nvPr>
        </p:nvSpPr>
        <p:spPr>
          <a:xfrm>
            <a:off x="22943128" y="12818619"/>
            <a:ext cx="470002" cy="374601"/>
          </a:xfrm>
          <a:prstGeom prst="rect">
            <a:avLst/>
          </a:prstGeom>
          <a:extLst>
            <a:ext uri="{C572A759-6A51-4108-AA02-DFA0A04FC94B}">
              <ma14:wrappingTextBoxFlag xmlns:ma14="http://schemas.microsoft.com/office/mac/drawingml/2011/main" val="1"/>
            </a:ext>
          </a:extLst>
        </p:spPr>
        <p:txBody>
          <a:bodyPr anchor="t">
            <a:normAutofit fontScale="100000" lnSpcReduction="0"/>
          </a:bodyPr>
          <a:lstStyle>
            <a:lvl1pPr marL="228600" algn="l" defTabSz="2438337">
              <a:spcBef>
                <a:spcPts val="1800"/>
              </a:spcBef>
              <a:defRPr>
                <a:solidFill>
                  <a:srgbClr val="5E5E5E"/>
                </a:solidFill>
              </a:defRPr>
            </a:lvl1pPr>
          </a:lstStyle>
          <a:p>
            <a:pPr/>
            <a:fld id="{86CB4B4D-7CA3-9044-876B-883B54F8677D}" type="slidenum"/>
          </a:p>
        </p:txBody>
      </p:sp>
      <p:pic>
        <p:nvPicPr>
          <p:cNvPr id="352" name="Example: accessible gap minder chart. A bubble plot is shown with animation controls and other interactive features." descr="Example: accessible gap minder chart. A bubble plot is shown with animation controls and other interactive features."/>
          <p:cNvPicPr>
            <a:picLocks noChangeAspect="1"/>
          </p:cNvPicPr>
          <p:nvPr/>
        </p:nvPicPr>
        <p:blipFill>
          <a:blip r:embed="rId3">
            <a:extLst/>
          </a:blip>
          <a:stretch>
            <a:fillRect/>
          </a:stretch>
        </p:blipFill>
        <p:spPr>
          <a:xfrm>
            <a:off x="1156283" y="2699715"/>
            <a:ext cx="12077701" cy="10223501"/>
          </a:xfrm>
          <a:prstGeom prst="rect">
            <a:avLst/>
          </a:prstGeom>
          <a:ln w="12700">
            <a:miter lim="400000"/>
          </a:ln>
        </p:spPr>
      </p:pic>
      <p:sp>
        <p:nvSpPr>
          <p:cNvPr id="353" name="Data Navigator opened up collaborations with already-experts"/>
          <p:cNvSpPr txBox="1"/>
          <p:nvPr>
            <p:ph type="title"/>
          </p:nvPr>
        </p:nvSpPr>
        <p:spPr>
          <a:xfrm>
            <a:off x="1206500" y="408542"/>
            <a:ext cx="20840809" cy="2431110"/>
          </a:xfrm>
          <a:prstGeom prst="rect">
            <a:avLst/>
          </a:prstGeom>
        </p:spPr>
        <p:txBody>
          <a:bodyPr anchor="t"/>
          <a:lstStyle>
            <a:lvl1pPr defTabSz="2413955">
              <a:defRPr b="1" spc="-168" sz="8415"/>
            </a:lvl1pPr>
          </a:lstStyle>
          <a:p>
            <a:pPr/>
            <a:r>
              <a:t>Data Navigator opened up collaborations with already-experts</a:t>
            </a:r>
          </a:p>
        </p:txBody>
      </p:sp>
      <p:pic>
        <p:nvPicPr>
          <p:cNvPr id="354" name="A screenshot of a charting library." descr="A screenshot of a charting library."/>
          <p:cNvPicPr>
            <a:picLocks noChangeAspect="1"/>
          </p:cNvPicPr>
          <p:nvPr/>
        </p:nvPicPr>
        <p:blipFill>
          <a:blip r:embed="rId4">
            <a:extLst/>
          </a:blip>
          <a:srcRect l="990" t="11193" r="0" b="0"/>
          <a:stretch>
            <a:fillRect/>
          </a:stretch>
        </p:blipFill>
        <p:spPr>
          <a:xfrm>
            <a:off x="14012965" y="3455647"/>
            <a:ext cx="9833894" cy="3698916"/>
          </a:xfrm>
          <a:prstGeom prst="rect">
            <a:avLst/>
          </a:prstGeom>
          <a:ln w="12700">
            <a:miter lim="400000"/>
          </a:ln>
        </p:spPr>
      </p:pic>
      <p:pic>
        <p:nvPicPr>
          <p:cNvPr id="355" name="Choose the right visualization to tell your story. A screenshot of various charts, organized into types of stories." descr="Choose the right visualization to tell your story. A screenshot of various charts, organized into types of stories."/>
          <p:cNvPicPr>
            <a:picLocks noChangeAspect="1"/>
          </p:cNvPicPr>
          <p:nvPr/>
        </p:nvPicPr>
        <p:blipFill>
          <a:blip r:embed="rId5">
            <a:extLst/>
          </a:blip>
          <a:srcRect l="0" t="0" r="27624" b="0"/>
          <a:stretch>
            <a:fillRect/>
          </a:stretch>
        </p:blipFill>
        <p:spPr>
          <a:xfrm>
            <a:off x="14155763" y="7532837"/>
            <a:ext cx="4615888" cy="3587441"/>
          </a:xfrm>
          <a:prstGeom prst="rect">
            <a:avLst/>
          </a:prstGeom>
          <a:ln w="12700">
            <a:miter lim="400000"/>
          </a:ln>
        </p:spPr>
      </p:pic>
      <p:pic>
        <p:nvPicPr>
          <p:cNvPr id="356" name="A geologic map of Wisconsin in high-fidelity, showing intricate detail and many different geological features encoded in different colors." descr="A geologic map of Wisconsin in high-fidelity, showing intricate detail and many different geological features encoded in different colors."/>
          <p:cNvPicPr>
            <a:picLocks noChangeAspect="1"/>
          </p:cNvPicPr>
          <p:nvPr/>
        </p:nvPicPr>
        <p:blipFill>
          <a:blip r:embed="rId6">
            <a:extLst/>
          </a:blip>
          <a:srcRect l="0" t="2443" r="0" b="0"/>
          <a:stretch>
            <a:fillRect/>
          </a:stretch>
        </p:blipFill>
        <p:spPr>
          <a:xfrm>
            <a:off x="19134089" y="7524642"/>
            <a:ext cx="4615833" cy="4971176"/>
          </a:xfrm>
          <a:prstGeom prst="rect">
            <a:avLst/>
          </a:prstGeom>
          <a:ln w="12700">
            <a:miter lim="400000"/>
          </a:ln>
        </p:spPr>
      </p:pic>
      <p:sp>
        <p:nvSpPr>
          <p:cNvPr id="357" name="Interactive demo link"/>
          <p:cNvSpPr txBox="1"/>
          <p:nvPr/>
        </p:nvSpPr>
        <p:spPr>
          <a:xfrm>
            <a:off x="8760676" y="11359331"/>
            <a:ext cx="2942845"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7" invalidUrl="" action="" tgtFrame="" tooltip="" history="1" highlightClick="0" endSnd="0"/>
              </a:defRPr>
            </a:lvl1pPr>
          </a:lstStyle>
          <a:p>
            <a:pPr>
              <a:defRPr u="none"/>
            </a:pPr>
            <a:r>
              <a:rPr u="sng">
                <a:hlinkClick r:id="rId7" invalidUrl="" action="" tgtFrame="" tooltip="" history="1" highlightClick="0" endSnd="0"/>
              </a:rPr>
              <a:t>Interactive demo link</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 name="Google Shape;193;g10117343390_0_11"/>
          <p:cNvSpPr txBox="1"/>
          <p:nvPr>
            <p:ph type="title"/>
          </p:nvPr>
        </p:nvSpPr>
        <p:spPr>
          <a:xfrm>
            <a:off x="822402" y="5777348"/>
            <a:ext cx="21837136" cy="4931387"/>
          </a:xfrm>
          <a:prstGeom prst="rect">
            <a:avLst/>
          </a:prstGeom>
        </p:spPr>
        <p:txBody>
          <a:bodyPr/>
          <a:lstStyle/>
          <a:p>
            <a:pPr defTabSz="2438338">
              <a:defRPr b="1" spc="-232" sz="11600"/>
            </a:pPr>
            <a:r>
              <a:t>A hard problem</a:t>
            </a:r>
            <a:r>
              <a:rPr b="0"/>
              <a:t>: </a:t>
            </a:r>
            <a:r>
              <a:t>Access Friction</a:t>
            </a:r>
            <a:r>
              <a:rPr b="0"/>
              <a:t> is when accessibility for someone produces a barrier for others</a:t>
            </a:r>
          </a:p>
        </p:txBody>
      </p:sp>
      <p:sp>
        <p:nvSpPr>
          <p:cNvPr id="362" name="Slide Number"/>
          <p:cNvSpPr txBox="1"/>
          <p:nvPr>
            <p:ph type="sldNum" sz="quarter" idx="4294967295"/>
          </p:nvPr>
        </p:nvSpPr>
        <p:spPr>
          <a:xfrm>
            <a:off x="12065050" y="13080999"/>
            <a:ext cx="241403" cy="374600"/>
          </a:xfrm>
          <a:prstGeom prst="rect">
            <a:avLst/>
          </a:prstGeom>
          <a:extLst>
            <a:ext uri="{C572A759-6A51-4108-AA02-DFA0A04FC94B}">
              <ma14:wrappingTextBoxFlag xmlns:ma14="http://schemas.microsoft.com/office/mac/drawingml/2011/main" val="1"/>
            </a:ext>
          </a:extLst>
        </p:spPr>
        <p:txBody>
          <a:bodyPr/>
          <a:lstStyle>
            <a:lvl1pPr defTabSz="914400">
              <a:defRPr>
                <a:solidFill>
                  <a:srgbClr val="5E5E5E"/>
                </a:solidFill>
              </a:defRPr>
            </a:lvl1pPr>
          </a:lstStyle>
          <a:p>
            <a:pPr/>
            <a:fld id="{86CB4B4D-7CA3-9044-876B-883B54F8677D}" type="slidenum"/>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6" name="Slide Number"/>
          <p:cNvSpPr txBox="1"/>
          <p:nvPr>
            <p:ph type="sldNum" sz="quarter" idx="4294967295"/>
          </p:nvPr>
        </p:nvSpPr>
        <p:spPr>
          <a:xfrm>
            <a:off x="12065050" y="13080999"/>
            <a:ext cx="241403" cy="374600"/>
          </a:xfrm>
          <a:prstGeom prst="rect">
            <a:avLst/>
          </a:prstGeom>
          <a:extLst>
            <a:ext uri="{C572A759-6A51-4108-AA02-DFA0A04FC94B}">
              <ma14:wrappingTextBoxFlag xmlns:ma14="http://schemas.microsoft.com/office/mac/drawingml/2011/main" val="1"/>
            </a:ext>
          </a:extLst>
        </p:spPr>
        <p:txBody>
          <a:bodyPr/>
          <a:lstStyle>
            <a:lvl1pPr defTabSz="914400">
              <a:defRPr>
                <a:solidFill>
                  <a:srgbClr val="5E5E5E"/>
                </a:solidFill>
              </a:defRPr>
            </a:lvl1pPr>
          </a:lstStyle>
          <a:p>
            <a:pPr/>
            <a:fld id="{86CB4B4D-7CA3-9044-876B-883B54F8677D}" type="slidenum"/>
          </a:p>
        </p:txBody>
      </p:sp>
      <p:pic>
        <p:nvPicPr>
          <p:cNvPr id="367" name="Estimated US Energy Consumption in 2017. Sankey Diagram shown with textures and colors across the sankey flow bands." descr="Estimated US Energy Consumption in 2017. Sankey Diagram shown with textures and colors across the sankey flow bands."/>
          <p:cNvPicPr>
            <a:picLocks noChangeAspect="1"/>
          </p:cNvPicPr>
          <p:nvPr/>
        </p:nvPicPr>
        <p:blipFill>
          <a:blip r:embed="rId3">
            <a:extLst/>
          </a:blip>
          <a:stretch>
            <a:fillRect/>
          </a:stretch>
        </p:blipFill>
        <p:spPr>
          <a:xfrm>
            <a:off x="298800" y="2586561"/>
            <a:ext cx="23786400" cy="10026047"/>
          </a:xfrm>
          <a:prstGeom prst="rect">
            <a:avLst/>
          </a:prstGeom>
          <a:ln w="12700">
            <a:miter lim="400000"/>
          </a:ln>
        </p:spPr>
      </p:pic>
      <p:sp>
        <p:nvSpPr>
          <p:cNvPr id="368" name="Google Shape;193;g10117343390_0_11"/>
          <p:cNvSpPr txBox="1"/>
          <p:nvPr>
            <p:ph type="title"/>
          </p:nvPr>
        </p:nvSpPr>
        <p:spPr>
          <a:xfrm>
            <a:off x="1206500" y="1079500"/>
            <a:ext cx="20840809" cy="1435100"/>
          </a:xfrm>
          <a:prstGeom prst="rect">
            <a:avLst/>
          </a:prstGeom>
        </p:spPr>
        <p:txBody>
          <a:bodyPr/>
          <a:lstStyle>
            <a:lvl1pPr defTabSz="1828754">
              <a:defRPr b="1" spc="-174" sz="8700"/>
            </a:lvl1pPr>
          </a:lstStyle>
          <a:p>
            <a:pPr/>
            <a:r>
              <a:t>What about this is accessible? Why?</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